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0" r:id="rId5"/>
    <p:sldId id="261" r:id="rId6"/>
    <p:sldId id="264" r:id="rId7"/>
    <p:sldId id="265" r:id="rId8"/>
    <p:sldId id="270" r:id="rId9"/>
    <p:sldId id="271" r:id="rId10"/>
    <p:sldId id="272" r:id="rId11"/>
    <p:sldId id="274" r:id="rId12"/>
    <p:sldId id="273" r:id="rId13"/>
    <p:sldId id="266" r:id="rId14"/>
    <p:sldId id="279" r:id="rId15"/>
    <p:sldId id="267" r:id="rId16"/>
    <p:sldId id="25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9C9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62E3AE-DF0B-4D77-A49C-B795EDF4BB03}"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C106DF42-55DF-47D7-8D9E-A13720E0B8B0}">
      <dgm:prSet/>
      <dgm:spPr/>
      <dgm:t>
        <a:bodyPr/>
        <a:lstStyle/>
        <a:p>
          <a:pPr>
            <a:lnSpc>
              <a:spcPct val="100000"/>
            </a:lnSpc>
          </a:pPr>
          <a:r>
            <a:rPr lang="en-US" b="1" dirty="0">
              <a:solidFill>
                <a:srgbClr val="169C9A"/>
              </a:solidFill>
            </a:rPr>
            <a:t>I chose ‘Philips’ company to be my research and analysis target of my study. I am comparing three Philips products to find insights and reach to useful recommendations.</a:t>
          </a:r>
        </a:p>
      </dgm:t>
    </dgm:pt>
    <dgm:pt modelId="{26C89C41-6DBE-4BD8-BE9A-B86A166A44D7}" type="parTrans" cxnId="{564F2103-1252-44C9-93C6-9A54AB25F0B9}">
      <dgm:prSet/>
      <dgm:spPr/>
      <dgm:t>
        <a:bodyPr/>
        <a:lstStyle/>
        <a:p>
          <a:endParaRPr lang="en-US"/>
        </a:p>
      </dgm:t>
    </dgm:pt>
    <dgm:pt modelId="{087D1BB1-A3D3-4791-B359-183AE64D104F}" type="sibTrans" cxnId="{564F2103-1252-44C9-93C6-9A54AB25F0B9}">
      <dgm:prSet/>
      <dgm:spPr/>
      <dgm:t>
        <a:bodyPr/>
        <a:lstStyle/>
        <a:p>
          <a:endParaRPr lang="en-US"/>
        </a:p>
      </dgm:t>
    </dgm:pt>
    <dgm:pt modelId="{184F9BF3-75AE-4513-A458-53DAF9896845}">
      <dgm:prSet/>
      <dgm:spPr/>
      <dgm:t>
        <a:bodyPr/>
        <a:lstStyle/>
        <a:p>
          <a:pPr>
            <a:lnSpc>
              <a:spcPct val="100000"/>
            </a:lnSpc>
          </a:pPr>
          <a:r>
            <a:rPr lang="en-US" b="1" dirty="0">
              <a:solidFill>
                <a:srgbClr val="169C9A"/>
              </a:solidFill>
            </a:rPr>
            <a:t>Philips company is a Dutch manufacturer company for electronics, medical equipment, computer and telecommunications equipment. (www.britannica.com, 2024)</a:t>
          </a:r>
        </a:p>
      </dgm:t>
    </dgm:pt>
    <dgm:pt modelId="{4887D495-6B5C-43E6-840B-398D0477A892}" type="parTrans" cxnId="{F8442762-2093-49CD-80F8-C5F960D2C42E}">
      <dgm:prSet/>
      <dgm:spPr/>
      <dgm:t>
        <a:bodyPr/>
        <a:lstStyle/>
        <a:p>
          <a:endParaRPr lang="en-US"/>
        </a:p>
      </dgm:t>
    </dgm:pt>
    <dgm:pt modelId="{1515A505-9946-4811-AA72-8FC07020EC7F}" type="sibTrans" cxnId="{F8442762-2093-49CD-80F8-C5F960D2C42E}">
      <dgm:prSet/>
      <dgm:spPr/>
      <dgm:t>
        <a:bodyPr/>
        <a:lstStyle/>
        <a:p>
          <a:endParaRPr lang="en-US"/>
        </a:p>
      </dgm:t>
    </dgm:pt>
    <dgm:pt modelId="{9AEB76AB-7B44-4CB5-85AF-7BB493CAD289}" type="pres">
      <dgm:prSet presAssocID="{6462E3AE-DF0B-4D77-A49C-B795EDF4BB03}" presName="root" presStyleCnt="0">
        <dgm:presLayoutVars>
          <dgm:dir/>
          <dgm:resizeHandles val="exact"/>
        </dgm:presLayoutVars>
      </dgm:prSet>
      <dgm:spPr/>
    </dgm:pt>
    <dgm:pt modelId="{25F8B8E9-9746-4A78-8D4F-F95C25F9790B}" type="pres">
      <dgm:prSet presAssocID="{C106DF42-55DF-47D7-8D9E-A13720E0B8B0}" presName="compNode" presStyleCnt="0"/>
      <dgm:spPr/>
    </dgm:pt>
    <dgm:pt modelId="{72496797-B259-41E1-8B93-1CF5B341271E}" type="pres">
      <dgm:prSet presAssocID="{C106DF42-55DF-47D7-8D9E-A13720E0B8B0}" presName="bgRect" presStyleLbl="bgShp" presStyleIdx="0" presStyleCnt="2"/>
      <dgm:spPr/>
    </dgm:pt>
    <dgm:pt modelId="{89420CD3-DB32-42C7-80B5-BF5E06AAF07A}" type="pres">
      <dgm:prSet presAssocID="{C106DF42-55DF-47D7-8D9E-A13720E0B8B0}"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Lightbulb"/>
        </a:ext>
      </dgm:extLst>
    </dgm:pt>
    <dgm:pt modelId="{CCC2A74D-ABCF-4E37-B33B-5C57B31E5F7C}" type="pres">
      <dgm:prSet presAssocID="{C106DF42-55DF-47D7-8D9E-A13720E0B8B0}" presName="spaceRect" presStyleCnt="0"/>
      <dgm:spPr/>
    </dgm:pt>
    <dgm:pt modelId="{FA0A030C-324B-422E-9622-8561A8CCB8ED}" type="pres">
      <dgm:prSet presAssocID="{C106DF42-55DF-47D7-8D9E-A13720E0B8B0}" presName="parTx" presStyleLbl="revTx" presStyleIdx="0" presStyleCnt="2">
        <dgm:presLayoutVars>
          <dgm:chMax val="0"/>
          <dgm:chPref val="0"/>
        </dgm:presLayoutVars>
      </dgm:prSet>
      <dgm:spPr/>
    </dgm:pt>
    <dgm:pt modelId="{5E7E5B59-6BDE-4FB5-91F9-6599D62D659D}" type="pres">
      <dgm:prSet presAssocID="{087D1BB1-A3D3-4791-B359-183AE64D104F}" presName="sibTrans" presStyleCnt="0"/>
      <dgm:spPr/>
    </dgm:pt>
    <dgm:pt modelId="{020B11C8-E778-42BA-BF99-07AEB5614D42}" type="pres">
      <dgm:prSet presAssocID="{184F9BF3-75AE-4513-A458-53DAF9896845}" presName="compNode" presStyleCnt="0"/>
      <dgm:spPr/>
    </dgm:pt>
    <dgm:pt modelId="{3B3DCC60-B40F-4A0F-9E57-C3FD3DD245DF}" type="pres">
      <dgm:prSet presAssocID="{184F9BF3-75AE-4513-A458-53DAF9896845}" presName="bgRect" presStyleLbl="bgShp" presStyleIdx="1" presStyleCnt="2"/>
      <dgm:spPr/>
    </dgm:pt>
    <dgm:pt modelId="{8276CEC3-EA89-46AC-9A77-39F66C93227B}" type="pres">
      <dgm:prSet presAssocID="{184F9BF3-75AE-4513-A458-53DAF989684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cessor"/>
        </a:ext>
      </dgm:extLst>
    </dgm:pt>
    <dgm:pt modelId="{A74111DA-B7DA-419B-9ABA-71316AEBD0B0}" type="pres">
      <dgm:prSet presAssocID="{184F9BF3-75AE-4513-A458-53DAF9896845}" presName="spaceRect" presStyleCnt="0"/>
      <dgm:spPr/>
    </dgm:pt>
    <dgm:pt modelId="{142F4F76-3F48-4A92-891A-8F975D120981}" type="pres">
      <dgm:prSet presAssocID="{184F9BF3-75AE-4513-A458-53DAF9896845}" presName="parTx" presStyleLbl="revTx" presStyleIdx="1" presStyleCnt="2">
        <dgm:presLayoutVars>
          <dgm:chMax val="0"/>
          <dgm:chPref val="0"/>
        </dgm:presLayoutVars>
      </dgm:prSet>
      <dgm:spPr/>
    </dgm:pt>
  </dgm:ptLst>
  <dgm:cxnLst>
    <dgm:cxn modelId="{70799200-9A17-4AC9-971E-F4C783BBF779}" type="presOf" srcId="{184F9BF3-75AE-4513-A458-53DAF9896845}" destId="{142F4F76-3F48-4A92-891A-8F975D120981}" srcOrd="0" destOrd="0" presId="urn:microsoft.com/office/officeart/2018/2/layout/IconVerticalSolidList"/>
    <dgm:cxn modelId="{564F2103-1252-44C9-93C6-9A54AB25F0B9}" srcId="{6462E3AE-DF0B-4D77-A49C-B795EDF4BB03}" destId="{C106DF42-55DF-47D7-8D9E-A13720E0B8B0}" srcOrd="0" destOrd="0" parTransId="{26C89C41-6DBE-4BD8-BE9A-B86A166A44D7}" sibTransId="{087D1BB1-A3D3-4791-B359-183AE64D104F}"/>
    <dgm:cxn modelId="{A9A7F412-CA94-4E36-8FD4-8AB304CCF4A9}" type="presOf" srcId="{C106DF42-55DF-47D7-8D9E-A13720E0B8B0}" destId="{FA0A030C-324B-422E-9622-8561A8CCB8ED}" srcOrd="0" destOrd="0" presId="urn:microsoft.com/office/officeart/2018/2/layout/IconVerticalSolidList"/>
    <dgm:cxn modelId="{F8442762-2093-49CD-80F8-C5F960D2C42E}" srcId="{6462E3AE-DF0B-4D77-A49C-B795EDF4BB03}" destId="{184F9BF3-75AE-4513-A458-53DAF9896845}" srcOrd="1" destOrd="0" parTransId="{4887D495-6B5C-43E6-840B-398D0477A892}" sibTransId="{1515A505-9946-4811-AA72-8FC07020EC7F}"/>
    <dgm:cxn modelId="{540C7B89-6A30-4362-A0D5-3ED9C41E6CB5}" type="presOf" srcId="{6462E3AE-DF0B-4D77-A49C-B795EDF4BB03}" destId="{9AEB76AB-7B44-4CB5-85AF-7BB493CAD289}" srcOrd="0" destOrd="0" presId="urn:microsoft.com/office/officeart/2018/2/layout/IconVerticalSolidList"/>
    <dgm:cxn modelId="{0A25B11B-E7D5-4212-8395-8EC4360B990C}" type="presParOf" srcId="{9AEB76AB-7B44-4CB5-85AF-7BB493CAD289}" destId="{25F8B8E9-9746-4A78-8D4F-F95C25F9790B}" srcOrd="0" destOrd="0" presId="urn:microsoft.com/office/officeart/2018/2/layout/IconVerticalSolidList"/>
    <dgm:cxn modelId="{C8B65427-9774-495F-8446-183FD221E99E}" type="presParOf" srcId="{25F8B8E9-9746-4A78-8D4F-F95C25F9790B}" destId="{72496797-B259-41E1-8B93-1CF5B341271E}" srcOrd="0" destOrd="0" presId="urn:microsoft.com/office/officeart/2018/2/layout/IconVerticalSolidList"/>
    <dgm:cxn modelId="{4025D925-322D-47FF-9662-5A9D2DD03403}" type="presParOf" srcId="{25F8B8E9-9746-4A78-8D4F-F95C25F9790B}" destId="{89420CD3-DB32-42C7-80B5-BF5E06AAF07A}" srcOrd="1" destOrd="0" presId="urn:microsoft.com/office/officeart/2018/2/layout/IconVerticalSolidList"/>
    <dgm:cxn modelId="{A92D5CF4-7C11-49F8-B04F-F98D5965FBEC}" type="presParOf" srcId="{25F8B8E9-9746-4A78-8D4F-F95C25F9790B}" destId="{CCC2A74D-ABCF-4E37-B33B-5C57B31E5F7C}" srcOrd="2" destOrd="0" presId="urn:microsoft.com/office/officeart/2018/2/layout/IconVerticalSolidList"/>
    <dgm:cxn modelId="{546F6BCA-9419-4FAB-903C-1D10A4F37981}" type="presParOf" srcId="{25F8B8E9-9746-4A78-8D4F-F95C25F9790B}" destId="{FA0A030C-324B-422E-9622-8561A8CCB8ED}" srcOrd="3" destOrd="0" presId="urn:microsoft.com/office/officeart/2018/2/layout/IconVerticalSolidList"/>
    <dgm:cxn modelId="{D06026DB-67C5-431C-AEB2-A19C1891D93B}" type="presParOf" srcId="{9AEB76AB-7B44-4CB5-85AF-7BB493CAD289}" destId="{5E7E5B59-6BDE-4FB5-91F9-6599D62D659D}" srcOrd="1" destOrd="0" presId="urn:microsoft.com/office/officeart/2018/2/layout/IconVerticalSolidList"/>
    <dgm:cxn modelId="{E77CDB7E-479E-4B3D-BB4E-EA236492F3E7}" type="presParOf" srcId="{9AEB76AB-7B44-4CB5-85AF-7BB493CAD289}" destId="{020B11C8-E778-42BA-BF99-07AEB5614D42}" srcOrd="2" destOrd="0" presId="urn:microsoft.com/office/officeart/2018/2/layout/IconVerticalSolidList"/>
    <dgm:cxn modelId="{261A5B48-F9F7-4D6E-A9DD-C0C25B46D484}" type="presParOf" srcId="{020B11C8-E778-42BA-BF99-07AEB5614D42}" destId="{3B3DCC60-B40F-4A0F-9E57-C3FD3DD245DF}" srcOrd="0" destOrd="0" presId="urn:microsoft.com/office/officeart/2018/2/layout/IconVerticalSolidList"/>
    <dgm:cxn modelId="{C43B390E-023B-4BCA-A29F-C9B929FB2C4C}" type="presParOf" srcId="{020B11C8-E778-42BA-BF99-07AEB5614D42}" destId="{8276CEC3-EA89-46AC-9A77-39F66C93227B}" srcOrd="1" destOrd="0" presId="urn:microsoft.com/office/officeart/2018/2/layout/IconVerticalSolidList"/>
    <dgm:cxn modelId="{9A50B5C0-CB25-493F-9549-DCA8DFEE8B49}" type="presParOf" srcId="{020B11C8-E778-42BA-BF99-07AEB5614D42}" destId="{A74111DA-B7DA-419B-9ABA-71316AEBD0B0}" srcOrd="2" destOrd="0" presId="urn:microsoft.com/office/officeart/2018/2/layout/IconVerticalSolidList"/>
    <dgm:cxn modelId="{B3385E7A-E735-4912-AA6F-88B03BBBE8BC}" type="presParOf" srcId="{020B11C8-E778-42BA-BF99-07AEB5614D42}" destId="{142F4F76-3F48-4A92-891A-8F975D120981}"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12C00ED-7FD1-46A8-B3F4-D3CF41D21274}"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26AE3BC-BBF2-4B7A-B7FD-F59B8DE9D1D7}">
      <dgm:prSet/>
      <dgm:spPr/>
      <dgm:t>
        <a:bodyPr/>
        <a:lstStyle/>
        <a:p>
          <a:pPr>
            <a:lnSpc>
              <a:spcPct val="100000"/>
            </a:lnSpc>
          </a:pPr>
          <a:r>
            <a:rPr lang="en-US" b="1" dirty="0">
              <a:solidFill>
                <a:srgbClr val="169C9A"/>
              </a:solidFill>
            </a:rPr>
            <a:t>Products Selected:</a:t>
          </a:r>
        </a:p>
      </dgm:t>
    </dgm:pt>
    <dgm:pt modelId="{C8502708-9636-4FE9-A1ED-2E1D8E80864C}" type="parTrans" cxnId="{31AE8415-CFD8-48D2-93F5-E0B94A8E4B5B}">
      <dgm:prSet/>
      <dgm:spPr/>
      <dgm:t>
        <a:bodyPr/>
        <a:lstStyle/>
        <a:p>
          <a:endParaRPr lang="en-US"/>
        </a:p>
      </dgm:t>
    </dgm:pt>
    <dgm:pt modelId="{DBC22067-2D5B-4807-8AA5-C87960ACAD48}" type="sibTrans" cxnId="{31AE8415-CFD8-48D2-93F5-E0B94A8E4B5B}">
      <dgm:prSet/>
      <dgm:spPr/>
      <dgm:t>
        <a:bodyPr/>
        <a:lstStyle/>
        <a:p>
          <a:endParaRPr lang="en-US"/>
        </a:p>
      </dgm:t>
    </dgm:pt>
    <dgm:pt modelId="{90D43296-E617-4840-AD60-BB3CB0D8BEEF}">
      <dgm:prSet custT="1"/>
      <dgm:spPr/>
      <dgm:t>
        <a:bodyPr/>
        <a:lstStyle/>
        <a:p>
          <a:pPr>
            <a:lnSpc>
              <a:spcPct val="100000"/>
            </a:lnSpc>
            <a:buFont typeface="+mj-lt"/>
            <a:buAutoNum type="arabicPeriod"/>
          </a:pPr>
          <a:r>
            <a:rPr lang="en-US" sz="1400" b="1" dirty="0">
              <a:solidFill>
                <a:srgbClr val="169C9A"/>
              </a:solidFill>
            </a:rPr>
            <a:t>1. Philips Sonicare G2 Optimal Gum Care Brush Heads</a:t>
          </a:r>
        </a:p>
        <a:p>
          <a:pPr rtl="0">
            <a:lnSpc>
              <a:spcPct val="100000"/>
            </a:lnSpc>
            <a:buFont typeface="+mj-lt"/>
            <a:buAutoNum type="arabicPeriod"/>
          </a:pPr>
          <a:r>
            <a:rPr lang="en-US" sz="1400" b="1" dirty="0">
              <a:solidFill>
                <a:srgbClr val="169C9A"/>
              </a:solidFill>
            </a:rPr>
            <a:t>2. PHILIPS Over Ear Open Back Stereo Headphones Wired with Detachable Audio Jack, Studio Monitor Headphones for Recording Podcast DJ Music Piano Guitar (SHP9600)</a:t>
          </a:r>
        </a:p>
        <a:p>
          <a:pPr>
            <a:lnSpc>
              <a:spcPct val="100000"/>
            </a:lnSpc>
            <a:buFont typeface="+mj-lt"/>
            <a:buAutoNum type="arabicPeriod"/>
          </a:pPr>
          <a:r>
            <a:rPr lang="en-US" sz="1400" b="1" dirty="0">
              <a:solidFill>
                <a:srgbClr val="169C9A"/>
              </a:solidFill>
            </a:rPr>
            <a:t>3. Philips Multi Groomer All-in-One Trimmer 23 Piece Grooming Kit, Trimmer for Beard, Head, Body, and Face Series 7000</a:t>
          </a:r>
        </a:p>
      </dgm:t>
    </dgm:pt>
    <dgm:pt modelId="{78CBB52D-3B00-4F80-905E-D39591935207}" type="parTrans" cxnId="{0CE1C68E-E7E6-4F43-B346-02DB9F101BF3}">
      <dgm:prSet/>
      <dgm:spPr/>
      <dgm:t>
        <a:bodyPr/>
        <a:lstStyle/>
        <a:p>
          <a:endParaRPr lang="en-US"/>
        </a:p>
      </dgm:t>
    </dgm:pt>
    <dgm:pt modelId="{8F08BA41-167C-43DB-A0E0-7250D9845D44}" type="sibTrans" cxnId="{0CE1C68E-E7E6-4F43-B346-02DB9F101BF3}">
      <dgm:prSet/>
      <dgm:spPr/>
      <dgm:t>
        <a:bodyPr/>
        <a:lstStyle/>
        <a:p>
          <a:endParaRPr lang="en-US"/>
        </a:p>
      </dgm:t>
    </dgm:pt>
    <dgm:pt modelId="{158290A6-D2AA-46FC-9945-7857092A57C3}">
      <dgm:prSet/>
      <dgm:spPr/>
      <dgm:t>
        <a:bodyPr/>
        <a:lstStyle/>
        <a:p>
          <a:pPr>
            <a:lnSpc>
              <a:spcPct val="100000"/>
            </a:lnSpc>
          </a:pPr>
          <a:r>
            <a:rPr lang="en-US" b="1" dirty="0">
              <a:solidFill>
                <a:srgbClr val="169C9A"/>
              </a:solidFill>
            </a:rPr>
            <a:t>Data Was gathered for 1 year (3/5/2023 to 3/5/2024)</a:t>
          </a:r>
        </a:p>
      </dgm:t>
    </dgm:pt>
    <dgm:pt modelId="{65F0C86D-9205-47D3-860E-F18F8BFA7389}" type="parTrans" cxnId="{F3C15721-00D8-4CF9-AF45-DAF502FF1CE9}">
      <dgm:prSet/>
      <dgm:spPr/>
      <dgm:t>
        <a:bodyPr/>
        <a:lstStyle/>
        <a:p>
          <a:endParaRPr lang="en-US"/>
        </a:p>
      </dgm:t>
    </dgm:pt>
    <dgm:pt modelId="{E53A11FB-E6BC-4349-958B-2E31E498767C}" type="sibTrans" cxnId="{F3C15721-00D8-4CF9-AF45-DAF502FF1CE9}">
      <dgm:prSet/>
      <dgm:spPr/>
      <dgm:t>
        <a:bodyPr/>
        <a:lstStyle/>
        <a:p>
          <a:endParaRPr lang="en-US"/>
        </a:p>
      </dgm:t>
    </dgm:pt>
    <dgm:pt modelId="{2A4116B5-5D68-4E95-BFAF-CD4A5F877CF0}">
      <dgm:prSet/>
      <dgm:spPr/>
      <dgm:t>
        <a:bodyPr/>
        <a:lstStyle/>
        <a:p>
          <a:pPr>
            <a:lnSpc>
              <a:spcPct val="100000"/>
            </a:lnSpc>
          </a:pPr>
          <a:r>
            <a:rPr lang="en-US" b="1" dirty="0">
              <a:solidFill>
                <a:srgbClr val="169C9A"/>
              </a:solidFill>
            </a:rPr>
            <a:t>Data Source: Amazon using Helium 10 tool</a:t>
          </a:r>
        </a:p>
      </dgm:t>
    </dgm:pt>
    <dgm:pt modelId="{3D637349-573C-4F7C-B4FA-90234098DE4C}" type="parTrans" cxnId="{70513BAC-3868-4B83-8F35-36EC83A219D6}">
      <dgm:prSet/>
      <dgm:spPr/>
      <dgm:t>
        <a:bodyPr/>
        <a:lstStyle/>
        <a:p>
          <a:endParaRPr lang="en-US"/>
        </a:p>
      </dgm:t>
    </dgm:pt>
    <dgm:pt modelId="{2996B9ED-F234-4D5A-8E5E-5B7BED270298}" type="sibTrans" cxnId="{70513BAC-3868-4B83-8F35-36EC83A219D6}">
      <dgm:prSet/>
      <dgm:spPr/>
      <dgm:t>
        <a:bodyPr/>
        <a:lstStyle/>
        <a:p>
          <a:endParaRPr lang="en-US"/>
        </a:p>
      </dgm:t>
    </dgm:pt>
    <dgm:pt modelId="{8D85CF26-F543-4DB3-B20A-F879A2B6FA93}">
      <dgm:prSet/>
      <dgm:spPr/>
      <dgm:t>
        <a:bodyPr/>
        <a:lstStyle/>
        <a:p>
          <a:pPr>
            <a:lnSpc>
              <a:spcPct val="100000"/>
            </a:lnSpc>
          </a:pPr>
          <a:r>
            <a:rPr lang="en-US" b="1" dirty="0">
              <a:solidFill>
                <a:srgbClr val="169C9A"/>
              </a:solidFill>
            </a:rPr>
            <a:t>Data format: Excel files and after that grouped in one file named “Products”, then each file was converted to csv. (Structured Data)</a:t>
          </a:r>
        </a:p>
      </dgm:t>
    </dgm:pt>
    <dgm:pt modelId="{65C37BAA-756C-48B7-870E-AC487111CDB8}" type="parTrans" cxnId="{698E71F9-6944-49C7-86CC-4D0D4C4CB19C}">
      <dgm:prSet/>
      <dgm:spPr/>
      <dgm:t>
        <a:bodyPr/>
        <a:lstStyle/>
        <a:p>
          <a:endParaRPr lang="en-US"/>
        </a:p>
      </dgm:t>
    </dgm:pt>
    <dgm:pt modelId="{53F086D9-DEF0-4853-AEFA-275194963690}" type="sibTrans" cxnId="{698E71F9-6944-49C7-86CC-4D0D4C4CB19C}">
      <dgm:prSet/>
      <dgm:spPr/>
      <dgm:t>
        <a:bodyPr/>
        <a:lstStyle/>
        <a:p>
          <a:endParaRPr lang="en-US"/>
        </a:p>
      </dgm:t>
    </dgm:pt>
    <dgm:pt modelId="{DA2C8D8E-751D-4EDC-B784-A392B51EF878}" type="pres">
      <dgm:prSet presAssocID="{812C00ED-7FD1-46A8-B3F4-D3CF41D21274}" presName="root" presStyleCnt="0">
        <dgm:presLayoutVars>
          <dgm:dir/>
          <dgm:resizeHandles val="exact"/>
        </dgm:presLayoutVars>
      </dgm:prSet>
      <dgm:spPr/>
    </dgm:pt>
    <dgm:pt modelId="{AD0EE1DC-D083-46CF-A4F8-80524874B0B2}" type="pres">
      <dgm:prSet presAssocID="{126AE3BC-BBF2-4B7A-B7FD-F59B8DE9D1D7}" presName="compNode" presStyleCnt="0"/>
      <dgm:spPr/>
    </dgm:pt>
    <dgm:pt modelId="{0FE42987-2A79-4B3E-85D4-3405F94A0CB2}" type="pres">
      <dgm:prSet presAssocID="{126AE3BC-BBF2-4B7A-B7FD-F59B8DE9D1D7}" presName="bgRect" presStyleLbl="bgShp" presStyleIdx="0" presStyleCnt="4" custScaleY="307099" custLinFactNeighborX="-2014" custLinFactNeighborY="-95995"/>
      <dgm:spPr/>
    </dgm:pt>
    <dgm:pt modelId="{FC553355-9840-431C-ACDB-807C6E83EDF1}" type="pres">
      <dgm:prSet presAssocID="{126AE3BC-BBF2-4B7A-B7FD-F59B8DE9D1D7}" presName="iconRect" presStyleLbl="node1" presStyleIdx="0" presStyleCnt="4" custLinFactY="-39921" custLinFactNeighborX="75655" custLinFactNeighborY="-100000"/>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phones"/>
        </a:ext>
      </dgm:extLst>
    </dgm:pt>
    <dgm:pt modelId="{7325C39C-B84E-4721-8C2A-80D0397191FA}" type="pres">
      <dgm:prSet presAssocID="{126AE3BC-BBF2-4B7A-B7FD-F59B8DE9D1D7}" presName="spaceRect" presStyleCnt="0"/>
      <dgm:spPr/>
    </dgm:pt>
    <dgm:pt modelId="{E6F155C8-E68E-42B2-8C8A-9CC0E11118BA}" type="pres">
      <dgm:prSet presAssocID="{126AE3BC-BBF2-4B7A-B7FD-F59B8DE9D1D7}" presName="parTx" presStyleLbl="revTx" presStyleIdx="0" presStyleCnt="5" custScaleX="69616" custScaleY="114334" custLinFactNeighborX="-45929" custLinFactNeighborY="16363">
        <dgm:presLayoutVars>
          <dgm:chMax val="0"/>
          <dgm:chPref val="0"/>
        </dgm:presLayoutVars>
      </dgm:prSet>
      <dgm:spPr/>
    </dgm:pt>
    <dgm:pt modelId="{1AE0CEF1-8F69-4CDB-87C7-604A9929CDF7}" type="pres">
      <dgm:prSet presAssocID="{126AE3BC-BBF2-4B7A-B7FD-F59B8DE9D1D7}" presName="desTx" presStyleLbl="revTx" presStyleIdx="1" presStyleCnt="5" custScaleX="180196" custScaleY="292729" custLinFactNeighborX="-11705">
        <dgm:presLayoutVars/>
      </dgm:prSet>
      <dgm:spPr/>
    </dgm:pt>
    <dgm:pt modelId="{305B6BA5-17B0-4574-8C3C-70D2F1A35F30}" type="pres">
      <dgm:prSet presAssocID="{DBC22067-2D5B-4807-8AA5-C87960ACAD48}" presName="sibTrans" presStyleCnt="0"/>
      <dgm:spPr/>
    </dgm:pt>
    <dgm:pt modelId="{B8E001FA-9339-46EC-90F2-80DF08AD03CE}" type="pres">
      <dgm:prSet presAssocID="{158290A6-D2AA-46FC-9945-7857092A57C3}" presName="compNode" presStyleCnt="0"/>
      <dgm:spPr/>
    </dgm:pt>
    <dgm:pt modelId="{1EA5F0A1-9FA4-4A10-919D-1C88552A8F65}" type="pres">
      <dgm:prSet presAssocID="{158290A6-D2AA-46FC-9945-7857092A57C3}" presName="bgRect" presStyleLbl="bgShp" presStyleIdx="1" presStyleCnt="4"/>
      <dgm:spPr/>
    </dgm:pt>
    <dgm:pt modelId="{6D5E0CFF-BA1E-450B-A1BF-DA7C8A69DC0F}" type="pres">
      <dgm:prSet presAssocID="{158290A6-D2AA-46FC-9945-7857092A57C3}"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ice"/>
        </a:ext>
      </dgm:extLst>
    </dgm:pt>
    <dgm:pt modelId="{F63EEA5D-F281-400C-8C7E-8F5C64BB4932}" type="pres">
      <dgm:prSet presAssocID="{158290A6-D2AA-46FC-9945-7857092A57C3}" presName="spaceRect" presStyleCnt="0"/>
      <dgm:spPr/>
    </dgm:pt>
    <dgm:pt modelId="{BFDACB60-2806-43C8-B2DA-E517E5AAA859}" type="pres">
      <dgm:prSet presAssocID="{158290A6-D2AA-46FC-9945-7857092A57C3}" presName="parTx" presStyleLbl="revTx" presStyleIdx="2" presStyleCnt="5">
        <dgm:presLayoutVars>
          <dgm:chMax val="0"/>
          <dgm:chPref val="0"/>
        </dgm:presLayoutVars>
      </dgm:prSet>
      <dgm:spPr/>
    </dgm:pt>
    <dgm:pt modelId="{B0B173DE-42CA-4E2A-BF90-832286503887}" type="pres">
      <dgm:prSet presAssocID="{E53A11FB-E6BC-4349-958B-2E31E498767C}" presName="sibTrans" presStyleCnt="0"/>
      <dgm:spPr/>
    </dgm:pt>
    <dgm:pt modelId="{28D2CC93-9350-40A8-A099-A04842B87EEE}" type="pres">
      <dgm:prSet presAssocID="{2A4116B5-5D68-4E95-BFAF-CD4A5F877CF0}" presName="compNode" presStyleCnt="0"/>
      <dgm:spPr/>
    </dgm:pt>
    <dgm:pt modelId="{EDC74728-3161-47A1-9A21-197035999EF5}" type="pres">
      <dgm:prSet presAssocID="{2A4116B5-5D68-4E95-BFAF-CD4A5F877CF0}" presName="bgRect" presStyleLbl="bgShp" presStyleIdx="2" presStyleCnt="4"/>
      <dgm:spPr/>
    </dgm:pt>
    <dgm:pt modelId="{C20EC673-B542-45E2-8BFD-AA6230F4A651}" type="pres">
      <dgm:prSet presAssocID="{2A4116B5-5D68-4E95-BFAF-CD4A5F877CF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Atom"/>
        </a:ext>
      </dgm:extLst>
    </dgm:pt>
    <dgm:pt modelId="{2B19FF8E-1355-4588-9B1D-56E7C798A8FF}" type="pres">
      <dgm:prSet presAssocID="{2A4116B5-5D68-4E95-BFAF-CD4A5F877CF0}" presName="spaceRect" presStyleCnt="0"/>
      <dgm:spPr/>
    </dgm:pt>
    <dgm:pt modelId="{C28D7350-4D58-413F-9173-BD8BD97C0B62}" type="pres">
      <dgm:prSet presAssocID="{2A4116B5-5D68-4E95-BFAF-CD4A5F877CF0}" presName="parTx" presStyleLbl="revTx" presStyleIdx="3" presStyleCnt="5">
        <dgm:presLayoutVars>
          <dgm:chMax val="0"/>
          <dgm:chPref val="0"/>
        </dgm:presLayoutVars>
      </dgm:prSet>
      <dgm:spPr/>
    </dgm:pt>
    <dgm:pt modelId="{AA40679E-36D8-4E64-A2CD-396535BF2053}" type="pres">
      <dgm:prSet presAssocID="{2996B9ED-F234-4D5A-8E5E-5B7BED270298}" presName="sibTrans" presStyleCnt="0"/>
      <dgm:spPr/>
    </dgm:pt>
    <dgm:pt modelId="{BD2D6490-6E77-45A6-9C09-00B242B12488}" type="pres">
      <dgm:prSet presAssocID="{8D85CF26-F543-4DB3-B20A-F879A2B6FA93}" presName="compNode" presStyleCnt="0"/>
      <dgm:spPr/>
    </dgm:pt>
    <dgm:pt modelId="{7D5F1C1A-469C-479B-8A76-C50355552794}" type="pres">
      <dgm:prSet presAssocID="{8D85CF26-F543-4DB3-B20A-F879A2B6FA93}" presName="bgRect" presStyleLbl="bgShp" presStyleIdx="3" presStyleCnt="4"/>
      <dgm:spPr/>
    </dgm:pt>
    <dgm:pt modelId="{287C1421-0152-4B8D-B403-A3CC671CF77C}" type="pres">
      <dgm:prSet presAssocID="{8D85CF26-F543-4DB3-B20A-F879A2B6FA9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Open Folder"/>
        </a:ext>
      </dgm:extLst>
    </dgm:pt>
    <dgm:pt modelId="{05CC4B24-8B5E-43A9-8D6B-BF91FD242CE3}" type="pres">
      <dgm:prSet presAssocID="{8D85CF26-F543-4DB3-B20A-F879A2B6FA93}" presName="spaceRect" presStyleCnt="0"/>
      <dgm:spPr/>
    </dgm:pt>
    <dgm:pt modelId="{C703D638-AE3F-4B19-A32E-E434E3BAE9EF}" type="pres">
      <dgm:prSet presAssocID="{8D85CF26-F543-4DB3-B20A-F879A2B6FA93}" presName="parTx" presStyleLbl="revTx" presStyleIdx="4" presStyleCnt="5">
        <dgm:presLayoutVars>
          <dgm:chMax val="0"/>
          <dgm:chPref val="0"/>
        </dgm:presLayoutVars>
      </dgm:prSet>
      <dgm:spPr/>
    </dgm:pt>
  </dgm:ptLst>
  <dgm:cxnLst>
    <dgm:cxn modelId="{31AE8415-CFD8-48D2-93F5-E0B94A8E4B5B}" srcId="{812C00ED-7FD1-46A8-B3F4-D3CF41D21274}" destId="{126AE3BC-BBF2-4B7A-B7FD-F59B8DE9D1D7}" srcOrd="0" destOrd="0" parTransId="{C8502708-9636-4FE9-A1ED-2E1D8E80864C}" sibTransId="{DBC22067-2D5B-4807-8AA5-C87960ACAD48}"/>
    <dgm:cxn modelId="{F3C15721-00D8-4CF9-AF45-DAF502FF1CE9}" srcId="{812C00ED-7FD1-46A8-B3F4-D3CF41D21274}" destId="{158290A6-D2AA-46FC-9945-7857092A57C3}" srcOrd="1" destOrd="0" parTransId="{65F0C86D-9205-47D3-860E-F18F8BFA7389}" sibTransId="{E53A11FB-E6BC-4349-958B-2E31E498767C}"/>
    <dgm:cxn modelId="{4EDFD46F-52FB-46BA-940D-B575ECC5C09E}" type="presOf" srcId="{158290A6-D2AA-46FC-9945-7857092A57C3}" destId="{BFDACB60-2806-43C8-B2DA-E517E5AAA859}" srcOrd="0" destOrd="0" presId="urn:microsoft.com/office/officeart/2018/2/layout/IconVerticalSolidList"/>
    <dgm:cxn modelId="{AA924055-B849-4028-B827-852043BB6861}" type="presOf" srcId="{90D43296-E617-4840-AD60-BB3CB0D8BEEF}" destId="{1AE0CEF1-8F69-4CDB-87C7-604A9929CDF7}" srcOrd="0" destOrd="0" presId="urn:microsoft.com/office/officeart/2018/2/layout/IconVerticalSolidList"/>
    <dgm:cxn modelId="{8C64BC8B-2CFC-45EA-8E91-CB0710B08609}" type="presOf" srcId="{812C00ED-7FD1-46A8-B3F4-D3CF41D21274}" destId="{DA2C8D8E-751D-4EDC-B784-A392B51EF878}" srcOrd="0" destOrd="0" presId="urn:microsoft.com/office/officeart/2018/2/layout/IconVerticalSolidList"/>
    <dgm:cxn modelId="{0CE1C68E-E7E6-4F43-B346-02DB9F101BF3}" srcId="{126AE3BC-BBF2-4B7A-B7FD-F59B8DE9D1D7}" destId="{90D43296-E617-4840-AD60-BB3CB0D8BEEF}" srcOrd="0" destOrd="0" parTransId="{78CBB52D-3B00-4F80-905E-D39591935207}" sibTransId="{8F08BA41-167C-43DB-A0E0-7250D9845D44}"/>
    <dgm:cxn modelId="{70513BAC-3868-4B83-8F35-36EC83A219D6}" srcId="{812C00ED-7FD1-46A8-B3F4-D3CF41D21274}" destId="{2A4116B5-5D68-4E95-BFAF-CD4A5F877CF0}" srcOrd="2" destOrd="0" parTransId="{3D637349-573C-4F7C-B4FA-90234098DE4C}" sibTransId="{2996B9ED-F234-4D5A-8E5E-5B7BED270298}"/>
    <dgm:cxn modelId="{1DE02CC7-DDF4-4747-9026-0EC55AE43A2F}" type="presOf" srcId="{126AE3BC-BBF2-4B7A-B7FD-F59B8DE9D1D7}" destId="{E6F155C8-E68E-42B2-8C8A-9CC0E11118BA}" srcOrd="0" destOrd="0" presId="urn:microsoft.com/office/officeart/2018/2/layout/IconVerticalSolidList"/>
    <dgm:cxn modelId="{A57950CF-BBDC-4896-8D6D-B1D59BBEEC89}" type="presOf" srcId="{8D85CF26-F543-4DB3-B20A-F879A2B6FA93}" destId="{C703D638-AE3F-4B19-A32E-E434E3BAE9EF}" srcOrd="0" destOrd="0" presId="urn:microsoft.com/office/officeart/2018/2/layout/IconVerticalSolidList"/>
    <dgm:cxn modelId="{AA13B2EE-AA61-442A-A961-ACC9775986A0}" type="presOf" srcId="{2A4116B5-5D68-4E95-BFAF-CD4A5F877CF0}" destId="{C28D7350-4D58-413F-9173-BD8BD97C0B62}" srcOrd="0" destOrd="0" presId="urn:microsoft.com/office/officeart/2018/2/layout/IconVerticalSolidList"/>
    <dgm:cxn modelId="{698E71F9-6944-49C7-86CC-4D0D4C4CB19C}" srcId="{812C00ED-7FD1-46A8-B3F4-D3CF41D21274}" destId="{8D85CF26-F543-4DB3-B20A-F879A2B6FA93}" srcOrd="3" destOrd="0" parTransId="{65C37BAA-756C-48B7-870E-AC487111CDB8}" sibTransId="{53F086D9-DEF0-4853-AEFA-275194963690}"/>
    <dgm:cxn modelId="{4DCB918E-D1AF-49E5-9E82-FA81A510982E}" type="presParOf" srcId="{DA2C8D8E-751D-4EDC-B784-A392B51EF878}" destId="{AD0EE1DC-D083-46CF-A4F8-80524874B0B2}" srcOrd="0" destOrd="0" presId="urn:microsoft.com/office/officeart/2018/2/layout/IconVerticalSolidList"/>
    <dgm:cxn modelId="{189C2E07-2CFA-4B46-A5FD-5D63FAF0373C}" type="presParOf" srcId="{AD0EE1DC-D083-46CF-A4F8-80524874B0B2}" destId="{0FE42987-2A79-4B3E-85D4-3405F94A0CB2}" srcOrd="0" destOrd="0" presId="urn:microsoft.com/office/officeart/2018/2/layout/IconVerticalSolidList"/>
    <dgm:cxn modelId="{77FB7780-5218-41BF-A431-12CF5E9967C1}" type="presParOf" srcId="{AD0EE1DC-D083-46CF-A4F8-80524874B0B2}" destId="{FC553355-9840-431C-ACDB-807C6E83EDF1}" srcOrd="1" destOrd="0" presId="urn:microsoft.com/office/officeart/2018/2/layout/IconVerticalSolidList"/>
    <dgm:cxn modelId="{8ED93DE4-25B8-4C4C-AA71-92837D882399}" type="presParOf" srcId="{AD0EE1DC-D083-46CF-A4F8-80524874B0B2}" destId="{7325C39C-B84E-4721-8C2A-80D0397191FA}" srcOrd="2" destOrd="0" presId="urn:microsoft.com/office/officeart/2018/2/layout/IconVerticalSolidList"/>
    <dgm:cxn modelId="{C9836A74-A986-44BF-B069-1AA33C724E64}" type="presParOf" srcId="{AD0EE1DC-D083-46CF-A4F8-80524874B0B2}" destId="{E6F155C8-E68E-42B2-8C8A-9CC0E11118BA}" srcOrd="3" destOrd="0" presId="urn:microsoft.com/office/officeart/2018/2/layout/IconVerticalSolidList"/>
    <dgm:cxn modelId="{43EE843C-5470-45E1-99CB-79BF4C01F24C}" type="presParOf" srcId="{AD0EE1DC-D083-46CF-A4F8-80524874B0B2}" destId="{1AE0CEF1-8F69-4CDB-87C7-604A9929CDF7}" srcOrd="4" destOrd="0" presId="urn:microsoft.com/office/officeart/2018/2/layout/IconVerticalSolidList"/>
    <dgm:cxn modelId="{EBEF1E54-415B-4F92-A24C-ECBA3F6A4CFD}" type="presParOf" srcId="{DA2C8D8E-751D-4EDC-B784-A392B51EF878}" destId="{305B6BA5-17B0-4574-8C3C-70D2F1A35F30}" srcOrd="1" destOrd="0" presId="urn:microsoft.com/office/officeart/2018/2/layout/IconVerticalSolidList"/>
    <dgm:cxn modelId="{103C9CAA-21FA-466C-A2FF-5529D032A61B}" type="presParOf" srcId="{DA2C8D8E-751D-4EDC-B784-A392B51EF878}" destId="{B8E001FA-9339-46EC-90F2-80DF08AD03CE}" srcOrd="2" destOrd="0" presId="urn:microsoft.com/office/officeart/2018/2/layout/IconVerticalSolidList"/>
    <dgm:cxn modelId="{0AF5EC58-AE2A-4134-9505-4682654605B2}" type="presParOf" srcId="{B8E001FA-9339-46EC-90F2-80DF08AD03CE}" destId="{1EA5F0A1-9FA4-4A10-919D-1C88552A8F65}" srcOrd="0" destOrd="0" presId="urn:microsoft.com/office/officeart/2018/2/layout/IconVerticalSolidList"/>
    <dgm:cxn modelId="{03D53C3F-27F5-467A-ABAC-C65F7D63D813}" type="presParOf" srcId="{B8E001FA-9339-46EC-90F2-80DF08AD03CE}" destId="{6D5E0CFF-BA1E-450B-A1BF-DA7C8A69DC0F}" srcOrd="1" destOrd="0" presId="urn:microsoft.com/office/officeart/2018/2/layout/IconVerticalSolidList"/>
    <dgm:cxn modelId="{F31098D9-1637-4E9A-8DC6-B93AA87C2B18}" type="presParOf" srcId="{B8E001FA-9339-46EC-90F2-80DF08AD03CE}" destId="{F63EEA5D-F281-400C-8C7E-8F5C64BB4932}" srcOrd="2" destOrd="0" presId="urn:microsoft.com/office/officeart/2018/2/layout/IconVerticalSolidList"/>
    <dgm:cxn modelId="{300F7A69-187B-4537-98C7-FCF5D39AF766}" type="presParOf" srcId="{B8E001FA-9339-46EC-90F2-80DF08AD03CE}" destId="{BFDACB60-2806-43C8-B2DA-E517E5AAA859}" srcOrd="3" destOrd="0" presId="urn:microsoft.com/office/officeart/2018/2/layout/IconVerticalSolidList"/>
    <dgm:cxn modelId="{22583D17-B2A7-4B65-9DFA-C86796822F4D}" type="presParOf" srcId="{DA2C8D8E-751D-4EDC-B784-A392B51EF878}" destId="{B0B173DE-42CA-4E2A-BF90-832286503887}" srcOrd="3" destOrd="0" presId="urn:microsoft.com/office/officeart/2018/2/layout/IconVerticalSolidList"/>
    <dgm:cxn modelId="{331D6210-28FE-464F-9382-0165871288D7}" type="presParOf" srcId="{DA2C8D8E-751D-4EDC-B784-A392B51EF878}" destId="{28D2CC93-9350-40A8-A099-A04842B87EEE}" srcOrd="4" destOrd="0" presId="urn:microsoft.com/office/officeart/2018/2/layout/IconVerticalSolidList"/>
    <dgm:cxn modelId="{D91A9025-17E3-4ACA-803B-4E22D40F9353}" type="presParOf" srcId="{28D2CC93-9350-40A8-A099-A04842B87EEE}" destId="{EDC74728-3161-47A1-9A21-197035999EF5}" srcOrd="0" destOrd="0" presId="urn:microsoft.com/office/officeart/2018/2/layout/IconVerticalSolidList"/>
    <dgm:cxn modelId="{ED675BD5-A27E-4BA1-BE36-9185AFB7CE47}" type="presParOf" srcId="{28D2CC93-9350-40A8-A099-A04842B87EEE}" destId="{C20EC673-B542-45E2-8BFD-AA6230F4A651}" srcOrd="1" destOrd="0" presId="urn:microsoft.com/office/officeart/2018/2/layout/IconVerticalSolidList"/>
    <dgm:cxn modelId="{ABC5C7A3-9439-49F9-A632-650E5F3D896A}" type="presParOf" srcId="{28D2CC93-9350-40A8-A099-A04842B87EEE}" destId="{2B19FF8E-1355-4588-9B1D-56E7C798A8FF}" srcOrd="2" destOrd="0" presId="urn:microsoft.com/office/officeart/2018/2/layout/IconVerticalSolidList"/>
    <dgm:cxn modelId="{9D7B856E-2BFE-4938-B713-32340C202314}" type="presParOf" srcId="{28D2CC93-9350-40A8-A099-A04842B87EEE}" destId="{C28D7350-4D58-413F-9173-BD8BD97C0B62}" srcOrd="3" destOrd="0" presId="urn:microsoft.com/office/officeart/2018/2/layout/IconVerticalSolidList"/>
    <dgm:cxn modelId="{98281329-E426-4EAF-9F19-3E5A7D3C83F3}" type="presParOf" srcId="{DA2C8D8E-751D-4EDC-B784-A392B51EF878}" destId="{AA40679E-36D8-4E64-A2CD-396535BF2053}" srcOrd="5" destOrd="0" presId="urn:microsoft.com/office/officeart/2018/2/layout/IconVerticalSolidList"/>
    <dgm:cxn modelId="{AF78AD3A-96C1-4E7C-8A7E-79056FE3CEB4}" type="presParOf" srcId="{DA2C8D8E-751D-4EDC-B784-A392B51EF878}" destId="{BD2D6490-6E77-45A6-9C09-00B242B12488}" srcOrd="6" destOrd="0" presId="urn:microsoft.com/office/officeart/2018/2/layout/IconVerticalSolidList"/>
    <dgm:cxn modelId="{A9672BF5-5076-4A68-89DA-72D03ABFD9CC}" type="presParOf" srcId="{BD2D6490-6E77-45A6-9C09-00B242B12488}" destId="{7D5F1C1A-469C-479B-8A76-C50355552794}" srcOrd="0" destOrd="0" presId="urn:microsoft.com/office/officeart/2018/2/layout/IconVerticalSolidList"/>
    <dgm:cxn modelId="{06963001-F620-418F-B12F-373157E8520F}" type="presParOf" srcId="{BD2D6490-6E77-45A6-9C09-00B242B12488}" destId="{287C1421-0152-4B8D-B403-A3CC671CF77C}" srcOrd="1" destOrd="0" presId="urn:microsoft.com/office/officeart/2018/2/layout/IconVerticalSolidList"/>
    <dgm:cxn modelId="{DFEA2A21-B72C-4F46-A54A-7143D38714B0}" type="presParOf" srcId="{BD2D6490-6E77-45A6-9C09-00B242B12488}" destId="{05CC4B24-8B5E-43A9-8D6B-BF91FD242CE3}" srcOrd="2" destOrd="0" presId="urn:microsoft.com/office/officeart/2018/2/layout/IconVerticalSolidList"/>
    <dgm:cxn modelId="{97F03ADD-8160-4F7E-80B6-12101E55FD84}" type="presParOf" srcId="{BD2D6490-6E77-45A6-9C09-00B242B12488}" destId="{C703D638-AE3F-4B19-A32E-E434E3BAE9EF}"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496797-B259-41E1-8B93-1CF5B341271E}">
      <dsp:nvSpPr>
        <dsp:cNvPr id="0" name=""/>
        <dsp:cNvSpPr/>
      </dsp:nvSpPr>
      <dsp:spPr>
        <a:xfrm>
          <a:off x="0" y="940328"/>
          <a:ext cx="6949440" cy="173599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9420CD3-DB32-42C7-80B5-BF5E06AAF07A}">
      <dsp:nvSpPr>
        <dsp:cNvPr id="0" name=""/>
        <dsp:cNvSpPr/>
      </dsp:nvSpPr>
      <dsp:spPr>
        <a:xfrm>
          <a:off x="525137" y="1330926"/>
          <a:ext cx="954795" cy="95479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A0A030C-324B-422E-9622-8561A8CCB8ED}">
      <dsp:nvSpPr>
        <dsp:cNvPr id="0" name=""/>
        <dsp:cNvSpPr/>
      </dsp:nvSpPr>
      <dsp:spPr>
        <a:xfrm>
          <a:off x="2005070" y="940328"/>
          <a:ext cx="4944369" cy="1735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3726" tIns="183726" rIns="183726" bIns="183726" numCol="1" spcCol="1270" anchor="ctr" anchorCtr="0">
          <a:noAutofit/>
        </a:bodyPr>
        <a:lstStyle/>
        <a:p>
          <a:pPr marL="0" lvl="0" indent="0" algn="l" defTabSz="755650">
            <a:lnSpc>
              <a:spcPct val="100000"/>
            </a:lnSpc>
            <a:spcBef>
              <a:spcPct val="0"/>
            </a:spcBef>
            <a:spcAft>
              <a:spcPct val="35000"/>
            </a:spcAft>
            <a:buNone/>
          </a:pPr>
          <a:r>
            <a:rPr lang="en-US" sz="1700" b="1" kern="1200" dirty="0">
              <a:solidFill>
                <a:srgbClr val="169C9A"/>
              </a:solidFill>
            </a:rPr>
            <a:t>I chose ‘Philips’ company to be my research and analysis target of my study. I am comparing three Philips products to find insights and reach to useful recommendations.</a:t>
          </a:r>
        </a:p>
      </dsp:txBody>
      <dsp:txXfrm>
        <a:off x="2005070" y="940328"/>
        <a:ext cx="4944369" cy="1735991"/>
      </dsp:txXfrm>
    </dsp:sp>
    <dsp:sp modelId="{3B3DCC60-B40F-4A0F-9E57-C3FD3DD245DF}">
      <dsp:nvSpPr>
        <dsp:cNvPr id="0" name=""/>
        <dsp:cNvSpPr/>
      </dsp:nvSpPr>
      <dsp:spPr>
        <a:xfrm>
          <a:off x="0" y="3110317"/>
          <a:ext cx="6949440" cy="173599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76CEC3-EA89-46AC-9A77-39F66C93227B}">
      <dsp:nvSpPr>
        <dsp:cNvPr id="0" name=""/>
        <dsp:cNvSpPr/>
      </dsp:nvSpPr>
      <dsp:spPr>
        <a:xfrm>
          <a:off x="525137" y="3500915"/>
          <a:ext cx="954795" cy="95479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2F4F76-3F48-4A92-891A-8F975D120981}">
      <dsp:nvSpPr>
        <dsp:cNvPr id="0" name=""/>
        <dsp:cNvSpPr/>
      </dsp:nvSpPr>
      <dsp:spPr>
        <a:xfrm>
          <a:off x="2005070" y="3110317"/>
          <a:ext cx="4944369" cy="1735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3726" tIns="183726" rIns="183726" bIns="183726" numCol="1" spcCol="1270" anchor="ctr" anchorCtr="0">
          <a:noAutofit/>
        </a:bodyPr>
        <a:lstStyle/>
        <a:p>
          <a:pPr marL="0" lvl="0" indent="0" algn="l" defTabSz="755650">
            <a:lnSpc>
              <a:spcPct val="100000"/>
            </a:lnSpc>
            <a:spcBef>
              <a:spcPct val="0"/>
            </a:spcBef>
            <a:spcAft>
              <a:spcPct val="35000"/>
            </a:spcAft>
            <a:buNone/>
          </a:pPr>
          <a:r>
            <a:rPr lang="en-US" sz="1700" b="1" kern="1200" dirty="0">
              <a:solidFill>
                <a:srgbClr val="169C9A"/>
              </a:solidFill>
            </a:rPr>
            <a:t>Philips company is a Dutch manufacturer company for electronics, medical equipment, computer and telecommunications equipment. (www.britannica.com, 2024)</a:t>
          </a:r>
        </a:p>
      </dsp:txBody>
      <dsp:txXfrm>
        <a:off x="2005070" y="3110317"/>
        <a:ext cx="4944369" cy="17359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E42987-2A79-4B3E-85D4-3405F94A0CB2}">
      <dsp:nvSpPr>
        <dsp:cNvPr id="0" name=""/>
        <dsp:cNvSpPr/>
      </dsp:nvSpPr>
      <dsp:spPr>
        <a:xfrm>
          <a:off x="-155265" y="0"/>
          <a:ext cx="8042787" cy="239426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553355-9840-431C-ACDB-807C6E83EDF1}">
      <dsp:nvSpPr>
        <dsp:cNvPr id="0" name=""/>
        <dsp:cNvSpPr/>
      </dsp:nvSpPr>
      <dsp:spPr>
        <a:xfrm>
          <a:off x="404985" y="392772"/>
          <a:ext cx="428801" cy="42880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F155C8-E68E-42B2-8C8A-9CC0E11118BA}">
      <dsp:nvSpPr>
        <dsp:cNvPr id="0" name=""/>
        <dsp:cNvSpPr/>
      </dsp:nvSpPr>
      <dsp:spPr>
        <a:xfrm>
          <a:off x="0" y="889032"/>
          <a:ext cx="1754030" cy="8913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2512" tIns="82512" rIns="82512" bIns="82512" numCol="1" spcCol="1270" anchor="ctr" anchorCtr="0">
          <a:noAutofit/>
        </a:bodyPr>
        <a:lstStyle/>
        <a:p>
          <a:pPr marL="0" lvl="0" indent="0" algn="l" defTabSz="755650">
            <a:lnSpc>
              <a:spcPct val="100000"/>
            </a:lnSpc>
            <a:spcBef>
              <a:spcPct val="0"/>
            </a:spcBef>
            <a:spcAft>
              <a:spcPct val="35000"/>
            </a:spcAft>
            <a:buNone/>
          </a:pPr>
          <a:r>
            <a:rPr lang="en-US" sz="1700" b="1" kern="1200" dirty="0">
              <a:solidFill>
                <a:srgbClr val="169C9A"/>
              </a:solidFill>
            </a:rPr>
            <a:t>Products Selected:</a:t>
          </a:r>
        </a:p>
      </dsp:txBody>
      <dsp:txXfrm>
        <a:off x="0" y="889032"/>
        <a:ext cx="1754030" cy="891392"/>
      </dsp:txXfrm>
    </dsp:sp>
    <dsp:sp modelId="{1AE0CEF1-8F69-4CDB-87C7-604A9929CDF7}">
      <dsp:nvSpPr>
        <dsp:cNvPr id="0" name=""/>
        <dsp:cNvSpPr/>
      </dsp:nvSpPr>
      <dsp:spPr>
        <a:xfrm>
          <a:off x="1440665" y="66041"/>
          <a:ext cx="6345220" cy="22822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2512" tIns="82512" rIns="82512" bIns="82512" numCol="1" spcCol="1270" anchor="ctr" anchorCtr="0">
          <a:noAutofit/>
        </a:bodyPr>
        <a:lstStyle/>
        <a:p>
          <a:pPr marL="0" lvl="0" indent="0" algn="l" defTabSz="622300">
            <a:lnSpc>
              <a:spcPct val="100000"/>
            </a:lnSpc>
            <a:spcBef>
              <a:spcPct val="0"/>
            </a:spcBef>
            <a:spcAft>
              <a:spcPct val="35000"/>
            </a:spcAft>
            <a:buFont typeface="+mj-lt"/>
            <a:buNone/>
          </a:pPr>
          <a:r>
            <a:rPr lang="en-US" sz="1400" b="1" kern="1200" dirty="0">
              <a:solidFill>
                <a:srgbClr val="169C9A"/>
              </a:solidFill>
            </a:rPr>
            <a:t>1. Philips Sonicare G2 Optimal Gum Care Brush Heads</a:t>
          </a:r>
        </a:p>
        <a:p>
          <a:pPr marL="0" lvl="0" indent="0" algn="l" defTabSz="622300" rtl="0">
            <a:lnSpc>
              <a:spcPct val="100000"/>
            </a:lnSpc>
            <a:spcBef>
              <a:spcPct val="0"/>
            </a:spcBef>
            <a:spcAft>
              <a:spcPct val="35000"/>
            </a:spcAft>
            <a:buFont typeface="+mj-lt"/>
            <a:buNone/>
          </a:pPr>
          <a:r>
            <a:rPr lang="en-US" sz="1400" b="1" kern="1200" dirty="0">
              <a:solidFill>
                <a:srgbClr val="169C9A"/>
              </a:solidFill>
            </a:rPr>
            <a:t>2. PHILIPS Over Ear Open Back Stereo Headphones Wired with Detachable Audio Jack, Studio Monitor Headphones for Recording Podcast DJ Music Piano Guitar (SHP9600)</a:t>
          </a:r>
        </a:p>
        <a:p>
          <a:pPr marL="0" lvl="0" indent="0" algn="l" defTabSz="622300">
            <a:lnSpc>
              <a:spcPct val="100000"/>
            </a:lnSpc>
            <a:spcBef>
              <a:spcPct val="0"/>
            </a:spcBef>
            <a:spcAft>
              <a:spcPct val="35000"/>
            </a:spcAft>
            <a:buFont typeface="+mj-lt"/>
            <a:buNone/>
          </a:pPr>
          <a:r>
            <a:rPr lang="en-US" sz="1400" b="1" kern="1200" dirty="0">
              <a:solidFill>
                <a:srgbClr val="169C9A"/>
              </a:solidFill>
            </a:rPr>
            <a:t>3. Philips Multi Groomer All-in-One Trimmer 23 Piece Grooming Kit, Trimmer for Beard, Head, Body, and Face Series 7000</a:t>
          </a:r>
        </a:p>
      </dsp:txBody>
      <dsp:txXfrm>
        <a:off x="1440665" y="66041"/>
        <a:ext cx="6345220" cy="2282230"/>
      </dsp:txXfrm>
    </dsp:sp>
    <dsp:sp modelId="{1EA5F0A1-9FA4-4A10-919D-1C88552A8F65}">
      <dsp:nvSpPr>
        <dsp:cNvPr id="0" name=""/>
        <dsp:cNvSpPr/>
      </dsp:nvSpPr>
      <dsp:spPr>
        <a:xfrm>
          <a:off x="-155265" y="2599198"/>
          <a:ext cx="8042787" cy="77963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5E0CFF-BA1E-450B-A1BF-DA7C8A69DC0F}">
      <dsp:nvSpPr>
        <dsp:cNvPr id="0" name=""/>
        <dsp:cNvSpPr/>
      </dsp:nvSpPr>
      <dsp:spPr>
        <a:xfrm>
          <a:off x="80575" y="2774617"/>
          <a:ext cx="428801" cy="42880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DACB60-2806-43C8-B2DA-E517E5AAA859}">
      <dsp:nvSpPr>
        <dsp:cNvPr id="0" name=""/>
        <dsp:cNvSpPr/>
      </dsp:nvSpPr>
      <dsp:spPr>
        <a:xfrm>
          <a:off x="745218" y="2599198"/>
          <a:ext cx="7140542" cy="7796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2512" tIns="82512" rIns="82512" bIns="82512" numCol="1" spcCol="1270" anchor="ctr" anchorCtr="0">
          <a:noAutofit/>
        </a:bodyPr>
        <a:lstStyle/>
        <a:p>
          <a:pPr marL="0" lvl="0" indent="0" algn="l" defTabSz="755650">
            <a:lnSpc>
              <a:spcPct val="100000"/>
            </a:lnSpc>
            <a:spcBef>
              <a:spcPct val="0"/>
            </a:spcBef>
            <a:spcAft>
              <a:spcPct val="35000"/>
            </a:spcAft>
            <a:buNone/>
          </a:pPr>
          <a:r>
            <a:rPr lang="en-US" sz="1700" b="1" kern="1200" dirty="0">
              <a:solidFill>
                <a:srgbClr val="169C9A"/>
              </a:solidFill>
            </a:rPr>
            <a:t>Data Was gathered for 1 year (3/5/2023 to 3/5/2024)</a:t>
          </a:r>
        </a:p>
      </dsp:txBody>
      <dsp:txXfrm>
        <a:off x="745218" y="2599198"/>
        <a:ext cx="7140542" cy="779639"/>
      </dsp:txXfrm>
    </dsp:sp>
    <dsp:sp modelId="{EDC74728-3161-47A1-9A21-197035999EF5}">
      <dsp:nvSpPr>
        <dsp:cNvPr id="0" name=""/>
        <dsp:cNvSpPr/>
      </dsp:nvSpPr>
      <dsp:spPr>
        <a:xfrm>
          <a:off x="-155265" y="3573748"/>
          <a:ext cx="8042787" cy="77963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0EC673-B542-45E2-8BFD-AA6230F4A651}">
      <dsp:nvSpPr>
        <dsp:cNvPr id="0" name=""/>
        <dsp:cNvSpPr/>
      </dsp:nvSpPr>
      <dsp:spPr>
        <a:xfrm>
          <a:off x="80575" y="3749166"/>
          <a:ext cx="428801" cy="42880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8D7350-4D58-413F-9173-BD8BD97C0B62}">
      <dsp:nvSpPr>
        <dsp:cNvPr id="0" name=""/>
        <dsp:cNvSpPr/>
      </dsp:nvSpPr>
      <dsp:spPr>
        <a:xfrm>
          <a:off x="745218" y="3573748"/>
          <a:ext cx="7140542" cy="7796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2512" tIns="82512" rIns="82512" bIns="82512" numCol="1" spcCol="1270" anchor="ctr" anchorCtr="0">
          <a:noAutofit/>
        </a:bodyPr>
        <a:lstStyle/>
        <a:p>
          <a:pPr marL="0" lvl="0" indent="0" algn="l" defTabSz="755650">
            <a:lnSpc>
              <a:spcPct val="100000"/>
            </a:lnSpc>
            <a:spcBef>
              <a:spcPct val="0"/>
            </a:spcBef>
            <a:spcAft>
              <a:spcPct val="35000"/>
            </a:spcAft>
            <a:buNone/>
          </a:pPr>
          <a:r>
            <a:rPr lang="en-US" sz="1700" b="1" kern="1200" dirty="0">
              <a:solidFill>
                <a:srgbClr val="169C9A"/>
              </a:solidFill>
            </a:rPr>
            <a:t>Data Source: Amazon using Helium 10 tool</a:t>
          </a:r>
        </a:p>
      </dsp:txBody>
      <dsp:txXfrm>
        <a:off x="745218" y="3573748"/>
        <a:ext cx="7140542" cy="779639"/>
      </dsp:txXfrm>
    </dsp:sp>
    <dsp:sp modelId="{7D5F1C1A-469C-479B-8A76-C50355552794}">
      <dsp:nvSpPr>
        <dsp:cNvPr id="0" name=""/>
        <dsp:cNvSpPr/>
      </dsp:nvSpPr>
      <dsp:spPr>
        <a:xfrm>
          <a:off x="-155265" y="4548297"/>
          <a:ext cx="8042787" cy="77963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87C1421-0152-4B8D-B403-A3CC671CF77C}">
      <dsp:nvSpPr>
        <dsp:cNvPr id="0" name=""/>
        <dsp:cNvSpPr/>
      </dsp:nvSpPr>
      <dsp:spPr>
        <a:xfrm>
          <a:off x="80575" y="4723716"/>
          <a:ext cx="428801" cy="42880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03D638-AE3F-4B19-A32E-E434E3BAE9EF}">
      <dsp:nvSpPr>
        <dsp:cNvPr id="0" name=""/>
        <dsp:cNvSpPr/>
      </dsp:nvSpPr>
      <dsp:spPr>
        <a:xfrm>
          <a:off x="745218" y="4548297"/>
          <a:ext cx="7140542" cy="7796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2512" tIns="82512" rIns="82512" bIns="82512" numCol="1" spcCol="1270" anchor="ctr" anchorCtr="0">
          <a:noAutofit/>
        </a:bodyPr>
        <a:lstStyle/>
        <a:p>
          <a:pPr marL="0" lvl="0" indent="0" algn="l" defTabSz="755650">
            <a:lnSpc>
              <a:spcPct val="100000"/>
            </a:lnSpc>
            <a:spcBef>
              <a:spcPct val="0"/>
            </a:spcBef>
            <a:spcAft>
              <a:spcPct val="35000"/>
            </a:spcAft>
            <a:buNone/>
          </a:pPr>
          <a:r>
            <a:rPr lang="en-US" sz="1700" b="1" kern="1200" dirty="0">
              <a:solidFill>
                <a:srgbClr val="169C9A"/>
              </a:solidFill>
            </a:rPr>
            <a:t>Data format: Excel files and after that grouped in one file named “Products”, then each file was converted to csv. (Structured Data)</a:t>
          </a:r>
        </a:p>
      </dsp:txBody>
      <dsp:txXfrm>
        <a:off x="745218" y="4548297"/>
        <a:ext cx="7140542" cy="77963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jpeg>
</file>

<file path=ppt/media/image16.jpeg>
</file>

<file path=ppt/media/image17.jpe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svg>
</file>

<file path=ppt/media/image32.png>
</file>

<file path=ppt/media/image33.svg>
</file>

<file path=ppt/media/image34.png>
</file>

<file path=ppt/media/image35.sv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9/17/2025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66355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9/17/2025</a:t>
            </a:fld>
            <a:endParaRPr lang="en-US" dirty="0"/>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11110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9/17/2025</a:t>
            </a:fld>
            <a:endParaRPr lang="en-US" dirty="0"/>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0801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9/17/2025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29252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9/17/2025</a:t>
            </a:fld>
            <a:endParaRPr lang="en-US" dirty="0"/>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26176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9/17/2025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214710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9/17/2025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2858391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9/17/2025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6263113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9/17/2025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678174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9/17/2025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88739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9/17/2025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730923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9/17/2025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dirty="0"/>
          </a:p>
        </p:txBody>
      </p:sp>
    </p:spTree>
    <p:extLst>
      <p:ext uri="{BB962C8B-B14F-4D97-AF65-F5344CB8AC3E}">
        <p14:creationId xmlns:p14="http://schemas.microsoft.com/office/powerpoint/2010/main" val="336748762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33.svg"/><Relationship Id="rId5" Type="http://schemas.openxmlformats.org/officeDocument/2006/relationships/image" Target="../media/image32.png"/><Relationship Id="rId4" Type="http://schemas.openxmlformats.org/officeDocument/2006/relationships/image" Target="../media/image31.svg"/></Relationships>
</file>

<file path=ppt/slides/_rels/slide16.xml.rels><?xml version="1.0" encoding="UTF-8" standalone="yes"?>
<Relationships xmlns="http://schemas.openxmlformats.org/package/2006/relationships"><Relationship Id="rId3" Type="http://schemas.openxmlformats.org/officeDocument/2006/relationships/hyperlink" Target="https://www.freestock.com/free-videos/seamless-looping-3d-rendering-united-states-1409812" TargetMode="External"/><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hyperlink" Target="https://www.geeksforgeeks.org/data-science-process/" TargetMode="External"/><Relationship Id="rId4" Type="http://schemas.openxmlformats.org/officeDocument/2006/relationships/hyperlink" Target="https://www.britannica.com/money/Philips" TargetMode="Externa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www.freestock.com/free-videos/seamless-looping-3d-rendering-united-states-1409812" TargetMode="External"/><Relationship Id="rId7" Type="http://schemas.openxmlformats.org/officeDocument/2006/relationships/diagramColors" Target="../diagrams/colors1.xm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www.freestock.com/free-videos/seamless-looping-3d-rendering-united-states-1409812" TargetMode="External"/><Relationship Id="rId7" Type="http://schemas.openxmlformats.org/officeDocument/2006/relationships/diagramColors" Target="../diagrams/colors2.xm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5.jpeg"/></Relationships>
</file>

<file path=ppt/slides/_rels/slide4.xml.rels><?xml version="1.0" encoding="UTF-8" standalone="yes"?>
<Relationships xmlns="http://schemas.openxmlformats.org/package/2006/relationships"><Relationship Id="rId3" Type="http://schemas.openxmlformats.org/officeDocument/2006/relationships/hyperlink" Target="https://www.freestock.com/free-videos/seamless-looping-3d-rendering-united-states-1409812"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freestock.com/free-videos/seamless-looping-3d-rendering-united-states-1409812" TargetMode="External"/><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7.jpe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BE8E1BA-1863-0F95-E1A3-14697014C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descr="Box Packages">
            <a:extLst>
              <a:ext uri="{FF2B5EF4-FFF2-40B4-BE49-F238E27FC236}">
                <a16:creationId xmlns:a16="http://schemas.microsoft.com/office/drawing/2014/main" id="{A6368652-B93A-5F5D-E790-8B3BDDA11C14}"/>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3"/>
          <a:stretch>
            <a:fillRect/>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A9CCD9CD-49AE-3D3E-923B-81ECD3FBF7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581985" y="-752015"/>
            <a:ext cx="6858000" cy="8362030"/>
          </a:xfrm>
          <a:prstGeom prst="rect">
            <a:avLst/>
          </a:prstGeom>
          <a:gradFill>
            <a:gsLst>
              <a:gs pos="0">
                <a:srgbClr val="000000">
                  <a:alpha val="0"/>
                </a:srgbClr>
              </a:gs>
              <a:gs pos="55000">
                <a:srgbClr val="000000">
                  <a:alpha val="50000"/>
                </a:srgbClr>
              </a:gs>
              <a:gs pos="92000">
                <a:srgbClr val="000000">
                  <a:alpha val="6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753775D-8DFA-6519-C018-80FC9C686999}"/>
              </a:ext>
            </a:extLst>
          </p:cNvPr>
          <p:cNvSpPr>
            <a:spLocks noGrp="1"/>
          </p:cNvSpPr>
          <p:nvPr>
            <p:ph type="ctrTitle"/>
          </p:nvPr>
        </p:nvSpPr>
        <p:spPr>
          <a:xfrm>
            <a:off x="7096417" y="1973212"/>
            <a:ext cx="4190533" cy="1810050"/>
          </a:xfrm>
        </p:spPr>
        <p:txBody>
          <a:bodyPr>
            <a:normAutofit/>
          </a:bodyPr>
          <a:lstStyle/>
          <a:p>
            <a:r>
              <a:rPr lang="en-US" sz="3200" b="1" dirty="0">
                <a:solidFill>
                  <a:srgbClr val="FFFFFF"/>
                </a:solidFill>
              </a:rPr>
              <a:t>Philips Products Analysis </a:t>
            </a:r>
            <a:r>
              <a:rPr lang="en-US" sz="3200" dirty="0">
                <a:solidFill>
                  <a:srgbClr val="FFFFFF"/>
                </a:solidFill>
              </a:rPr>
              <a:t>A</a:t>
            </a:r>
            <a:r>
              <a:rPr lang="en-US" sz="3200" b="1" dirty="0">
                <a:solidFill>
                  <a:srgbClr val="FFFFFF"/>
                </a:solidFill>
              </a:rPr>
              <a:t>nd Decision </a:t>
            </a:r>
            <a:r>
              <a:rPr lang="en-US" sz="3200" dirty="0">
                <a:solidFill>
                  <a:srgbClr val="FFFFFF"/>
                </a:solidFill>
              </a:rPr>
              <a:t>M</a:t>
            </a:r>
            <a:r>
              <a:rPr lang="en-US" sz="3200" b="1" dirty="0">
                <a:solidFill>
                  <a:srgbClr val="FFFFFF"/>
                </a:solidFill>
              </a:rPr>
              <a:t>aking</a:t>
            </a:r>
          </a:p>
        </p:txBody>
      </p:sp>
      <p:sp>
        <p:nvSpPr>
          <p:cNvPr id="3" name="Subtitle 2">
            <a:extLst>
              <a:ext uri="{FF2B5EF4-FFF2-40B4-BE49-F238E27FC236}">
                <a16:creationId xmlns:a16="http://schemas.microsoft.com/office/drawing/2014/main" id="{E77846E2-6C45-2C7A-CE70-7FFB8608974C}"/>
              </a:ext>
            </a:extLst>
          </p:cNvPr>
          <p:cNvSpPr>
            <a:spLocks noGrp="1"/>
          </p:cNvSpPr>
          <p:nvPr>
            <p:ph type="subTitle" idx="1"/>
          </p:nvPr>
        </p:nvSpPr>
        <p:spPr>
          <a:xfrm>
            <a:off x="7102027" y="3883216"/>
            <a:ext cx="4190533" cy="1257371"/>
          </a:xfrm>
        </p:spPr>
        <p:txBody>
          <a:bodyPr>
            <a:normAutofit/>
          </a:bodyPr>
          <a:lstStyle/>
          <a:p>
            <a:pPr>
              <a:lnSpc>
                <a:spcPct val="110000"/>
              </a:lnSpc>
            </a:pPr>
            <a:r>
              <a:rPr lang="en-US" sz="1500" b="1" dirty="0">
                <a:solidFill>
                  <a:srgbClr val="FFFFFF"/>
                </a:solidFill>
              </a:rPr>
              <a:t>Presented by: Abdullah Mahmoud Aldous</a:t>
            </a:r>
          </a:p>
          <a:p>
            <a:pPr>
              <a:lnSpc>
                <a:spcPct val="110000"/>
              </a:lnSpc>
            </a:pPr>
            <a:endParaRPr lang="en-US" sz="1500" b="1" dirty="0">
              <a:solidFill>
                <a:srgbClr val="FFFFFF"/>
              </a:solidFill>
            </a:endParaRPr>
          </a:p>
          <a:p>
            <a:pPr>
              <a:lnSpc>
                <a:spcPct val="110000"/>
              </a:lnSpc>
            </a:pPr>
            <a:endParaRPr lang="en-US" sz="1500" dirty="0">
              <a:solidFill>
                <a:srgbClr val="FFFFFF"/>
              </a:solidFill>
            </a:endParaRPr>
          </a:p>
        </p:txBody>
      </p:sp>
    </p:spTree>
    <p:extLst>
      <p:ext uri="{BB962C8B-B14F-4D97-AF65-F5344CB8AC3E}">
        <p14:creationId xmlns:p14="http://schemas.microsoft.com/office/powerpoint/2010/main" val="21021160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F217F64-69DD-5C45-2E6E-43E0C165FFBD}"/>
            </a:ext>
          </a:extLst>
        </p:cNvPr>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6ECB536F-20E7-390F-1EF5-CCA6C624EE69}"/>
              </a:ext>
            </a:extLst>
          </p:cNvPr>
          <p:cNvSpPr/>
          <p:nvPr/>
        </p:nvSpPr>
        <p:spPr>
          <a:xfrm>
            <a:off x="8818880" y="903249"/>
            <a:ext cx="2935645" cy="5355312"/>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5" name="Rectangle: Rounded Corners 4">
            <a:extLst>
              <a:ext uri="{FF2B5EF4-FFF2-40B4-BE49-F238E27FC236}">
                <a16:creationId xmlns:a16="http://schemas.microsoft.com/office/drawing/2014/main" id="{5F731FC9-7A6B-A6D8-B347-5CEE3EA06D4F}"/>
              </a:ext>
            </a:extLst>
          </p:cNvPr>
          <p:cNvSpPr/>
          <p:nvPr/>
        </p:nvSpPr>
        <p:spPr>
          <a:xfrm>
            <a:off x="437475" y="270693"/>
            <a:ext cx="6420525" cy="101393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C31BCBDC-B5FC-752B-4672-7D1361E1D071}"/>
              </a:ext>
            </a:extLst>
          </p:cNvPr>
          <p:cNvSpPr>
            <a:spLocks noGrp="1"/>
          </p:cNvSpPr>
          <p:nvPr>
            <p:ph type="title"/>
          </p:nvPr>
        </p:nvSpPr>
        <p:spPr>
          <a:xfrm>
            <a:off x="437475" y="509480"/>
            <a:ext cx="6420525" cy="660400"/>
          </a:xfrm>
        </p:spPr>
        <p:txBody>
          <a:bodyPr>
            <a:normAutofit fontScale="90000"/>
          </a:bodyPr>
          <a:lstStyle/>
          <a:p>
            <a:r>
              <a:rPr lang="en-US" dirty="0">
                <a:solidFill>
                  <a:srgbClr val="169C9A"/>
                </a:solidFill>
              </a:rPr>
              <a:t>Insights and Recommendations</a:t>
            </a:r>
          </a:p>
        </p:txBody>
      </p:sp>
      <p:sp>
        <p:nvSpPr>
          <p:cNvPr id="8" name="TextBox 7">
            <a:extLst>
              <a:ext uri="{FF2B5EF4-FFF2-40B4-BE49-F238E27FC236}">
                <a16:creationId xmlns:a16="http://schemas.microsoft.com/office/drawing/2014/main" id="{06548502-E32A-7D4C-7801-45CF921ABB9B}"/>
              </a:ext>
            </a:extLst>
          </p:cNvPr>
          <p:cNvSpPr txBox="1"/>
          <p:nvPr/>
        </p:nvSpPr>
        <p:spPr>
          <a:xfrm>
            <a:off x="8998795" y="903248"/>
            <a:ext cx="2773680" cy="5355312"/>
          </a:xfrm>
          <a:prstGeom prst="rect">
            <a:avLst/>
          </a:prstGeom>
          <a:noFill/>
        </p:spPr>
        <p:txBody>
          <a:bodyPr wrap="square" rtlCol="0">
            <a:spAutoFit/>
          </a:bodyPr>
          <a:lstStyle/>
          <a:p>
            <a:r>
              <a:rPr lang="en-US" b="1" dirty="0">
                <a:solidFill>
                  <a:srgbClr val="169C9A"/>
                </a:solidFill>
              </a:rPr>
              <a:t>As shown in the three-products line charts (Rank vs time) and for the measures that represent the median sales rank for each product, we can notice that the products popularity are in this order:</a:t>
            </a:r>
          </a:p>
          <a:p>
            <a:pPr marL="342900" indent="-342900">
              <a:buAutoNum type="arabicPeriod"/>
            </a:pPr>
            <a:r>
              <a:rPr lang="en-US" b="1" dirty="0">
                <a:solidFill>
                  <a:srgbClr val="169C9A"/>
                </a:solidFill>
              </a:rPr>
              <a:t>Headphone</a:t>
            </a:r>
          </a:p>
          <a:p>
            <a:pPr marL="342900" indent="-342900">
              <a:buAutoNum type="arabicPeriod"/>
            </a:pPr>
            <a:r>
              <a:rPr lang="en-US" b="1" dirty="0">
                <a:solidFill>
                  <a:srgbClr val="169C9A"/>
                </a:solidFill>
              </a:rPr>
              <a:t>Brush</a:t>
            </a:r>
          </a:p>
          <a:p>
            <a:pPr marL="342900" indent="-342900">
              <a:buAutoNum type="arabicPeriod"/>
            </a:pPr>
            <a:r>
              <a:rPr lang="en-US" b="1" dirty="0">
                <a:solidFill>
                  <a:srgbClr val="169C9A"/>
                </a:solidFill>
              </a:rPr>
              <a:t>Groomer (unpopular)</a:t>
            </a:r>
          </a:p>
          <a:p>
            <a:endParaRPr lang="en-US" b="1" dirty="0">
              <a:solidFill>
                <a:srgbClr val="169C9A"/>
              </a:solidFill>
            </a:endParaRPr>
          </a:p>
          <a:p>
            <a:r>
              <a:rPr lang="en-US" b="1" dirty="0">
                <a:solidFill>
                  <a:srgbClr val="169C9A"/>
                </a:solidFill>
              </a:rPr>
              <a:t>Also, the worse rank for Groomer product was in September 2024</a:t>
            </a:r>
          </a:p>
        </p:txBody>
      </p:sp>
      <p:pic>
        <p:nvPicPr>
          <p:cNvPr id="7" name="Picture 6">
            <a:extLst>
              <a:ext uri="{FF2B5EF4-FFF2-40B4-BE49-F238E27FC236}">
                <a16:creationId xmlns:a16="http://schemas.microsoft.com/office/drawing/2014/main" id="{4EA5285B-E640-5BD8-6CD0-1FD90C25D79A}"/>
              </a:ext>
            </a:extLst>
          </p:cNvPr>
          <p:cNvPicPr>
            <a:picLocks noChangeAspect="1"/>
          </p:cNvPicPr>
          <p:nvPr/>
        </p:nvPicPr>
        <p:blipFill>
          <a:blip r:embed="rId3"/>
          <a:stretch>
            <a:fillRect/>
          </a:stretch>
        </p:blipFill>
        <p:spPr>
          <a:xfrm>
            <a:off x="239610" y="1393987"/>
            <a:ext cx="8456437" cy="4762973"/>
          </a:xfrm>
          <a:prstGeom prst="rect">
            <a:avLst/>
          </a:prstGeom>
        </p:spPr>
      </p:pic>
    </p:spTree>
    <p:extLst>
      <p:ext uri="{BB962C8B-B14F-4D97-AF65-F5344CB8AC3E}">
        <p14:creationId xmlns:p14="http://schemas.microsoft.com/office/powerpoint/2010/main" val="2114422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3EB021D4-71A0-5F9B-E2BB-6C5D536BB9A6}"/>
            </a:ext>
          </a:extLst>
        </p:cNvPr>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FB98118-65CB-3E3E-A3AD-8A3F0EA62FB3}"/>
              </a:ext>
            </a:extLst>
          </p:cNvPr>
          <p:cNvSpPr/>
          <p:nvPr/>
        </p:nvSpPr>
        <p:spPr>
          <a:xfrm>
            <a:off x="4613210" y="1663533"/>
            <a:ext cx="3246000" cy="4770536"/>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5" name="Rectangle: Rounded Corners 4">
            <a:extLst>
              <a:ext uri="{FF2B5EF4-FFF2-40B4-BE49-F238E27FC236}">
                <a16:creationId xmlns:a16="http://schemas.microsoft.com/office/drawing/2014/main" id="{8BDE395E-E606-F52C-22E4-4610B4740323}"/>
              </a:ext>
            </a:extLst>
          </p:cNvPr>
          <p:cNvSpPr/>
          <p:nvPr/>
        </p:nvSpPr>
        <p:spPr>
          <a:xfrm>
            <a:off x="3025947" y="282124"/>
            <a:ext cx="6420525" cy="101393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6218EABB-D3F4-B416-C3EB-0D1A16F4053C}"/>
              </a:ext>
            </a:extLst>
          </p:cNvPr>
          <p:cNvSpPr>
            <a:spLocks noGrp="1"/>
          </p:cNvSpPr>
          <p:nvPr>
            <p:ph type="title"/>
          </p:nvPr>
        </p:nvSpPr>
        <p:spPr>
          <a:xfrm>
            <a:off x="3025946" y="499067"/>
            <a:ext cx="6420525" cy="660400"/>
          </a:xfrm>
        </p:spPr>
        <p:txBody>
          <a:bodyPr>
            <a:normAutofit fontScale="90000"/>
          </a:bodyPr>
          <a:lstStyle/>
          <a:p>
            <a:r>
              <a:rPr lang="en-US" dirty="0">
                <a:solidFill>
                  <a:srgbClr val="169C9A"/>
                </a:solidFill>
              </a:rPr>
              <a:t>Insights and Recommendations</a:t>
            </a:r>
          </a:p>
        </p:txBody>
      </p:sp>
      <p:sp>
        <p:nvSpPr>
          <p:cNvPr id="8" name="TextBox 7">
            <a:extLst>
              <a:ext uri="{FF2B5EF4-FFF2-40B4-BE49-F238E27FC236}">
                <a16:creationId xmlns:a16="http://schemas.microsoft.com/office/drawing/2014/main" id="{3722E48D-3E8F-70BD-20D1-745963995E69}"/>
              </a:ext>
            </a:extLst>
          </p:cNvPr>
          <p:cNvSpPr txBox="1"/>
          <p:nvPr/>
        </p:nvSpPr>
        <p:spPr>
          <a:xfrm>
            <a:off x="4852668" y="1722259"/>
            <a:ext cx="2773680" cy="4770537"/>
          </a:xfrm>
          <a:prstGeom prst="rect">
            <a:avLst/>
          </a:prstGeom>
          <a:noFill/>
        </p:spPr>
        <p:txBody>
          <a:bodyPr wrap="square" rtlCol="0">
            <a:spAutoFit/>
          </a:bodyPr>
          <a:lstStyle/>
          <a:p>
            <a:r>
              <a:rPr lang="en-US" sz="1600" b="1" dirty="0">
                <a:solidFill>
                  <a:srgbClr val="169C9A"/>
                </a:solidFill>
              </a:rPr>
              <a:t>It is predicted to have constant sales rank for Groomer, so it is recommended to focus on marketing and lowering price.</a:t>
            </a:r>
          </a:p>
          <a:p>
            <a:endParaRPr lang="en-US" sz="1600" b="1" dirty="0">
              <a:solidFill>
                <a:srgbClr val="169C9A"/>
              </a:solidFill>
            </a:endParaRPr>
          </a:p>
          <a:p>
            <a:r>
              <a:rPr lang="en-US" sz="1600" b="1" dirty="0">
                <a:solidFill>
                  <a:srgbClr val="169C9A"/>
                </a:solidFill>
              </a:rPr>
              <a:t>It is predicted to have a high sales rank for headphones which is bad for our business, that's why we must increase discount</a:t>
            </a:r>
          </a:p>
          <a:p>
            <a:endParaRPr lang="en-US" sz="1600" b="1" dirty="0">
              <a:solidFill>
                <a:srgbClr val="169C9A"/>
              </a:solidFill>
            </a:endParaRPr>
          </a:p>
          <a:p>
            <a:r>
              <a:rPr lang="en-US" sz="1600" b="1" dirty="0">
                <a:solidFill>
                  <a:srgbClr val="169C9A"/>
                </a:solidFill>
              </a:rPr>
              <a:t>Brush will have lower sales rank which is a positive indicator, so we must produce more brushes</a:t>
            </a:r>
          </a:p>
        </p:txBody>
      </p:sp>
      <p:pic>
        <p:nvPicPr>
          <p:cNvPr id="4" name="Picture 3">
            <a:extLst>
              <a:ext uri="{FF2B5EF4-FFF2-40B4-BE49-F238E27FC236}">
                <a16:creationId xmlns:a16="http://schemas.microsoft.com/office/drawing/2014/main" id="{7FBA5C62-758E-C8A5-5D92-DC4FDFC7F389}"/>
              </a:ext>
            </a:extLst>
          </p:cNvPr>
          <p:cNvPicPr>
            <a:picLocks noChangeAspect="1"/>
          </p:cNvPicPr>
          <p:nvPr/>
        </p:nvPicPr>
        <p:blipFill>
          <a:blip r:embed="rId3"/>
          <a:stretch>
            <a:fillRect/>
          </a:stretch>
        </p:blipFill>
        <p:spPr>
          <a:xfrm>
            <a:off x="235886" y="1646589"/>
            <a:ext cx="4209396" cy="2223533"/>
          </a:xfrm>
          <a:prstGeom prst="rect">
            <a:avLst/>
          </a:prstGeom>
        </p:spPr>
      </p:pic>
      <p:pic>
        <p:nvPicPr>
          <p:cNvPr id="10" name="Picture 9">
            <a:extLst>
              <a:ext uri="{FF2B5EF4-FFF2-40B4-BE49-F238E27FC236}">
                <a16:creationId xmlns:a16="http://schemas.microsoft.com/office/drawing/2014/main" id="{838FA05C-0582-3742-D449-B1775E0CB0DF}"/>
              </a:ext>
            </a:extLst>
          </p:cNvPr>
          <p:cNvPicPr>
            <a:picLocks noChangeAspect="1"/>
          </p:cNvPicPr>
          <p:nvPr/>
        </p:nvPicPr>
        <p:blipFill>
          <a:blip r:embed="rId4"/>
          <a:stretch>
            <a:fillRect/>
          </a:stretch>
        </p:blipFill>
        <p:spPr>
          <a:xfrm>
            <a:off x="235886" y="4365503"/>
            <a:ext cx="4209396" cy="2210373"/>
          </a:xfrm>
          <a:prstGeom prst="rect">
            <a:avLst/>
          </a:prstGeom>
        </p:spPr>
      </p:pic>
      <p:pic>
        <p:nvPicPr>
          <p:cNvPr id="12" name="Picture 11">
            <a:extLst>
              <a:ext uri="{FF2B5EF4-FFF2-40B4-BE49-F238E27FC236}">
                <a16:creationId xmlns:a16="http://schemas.microsoft.com/office/drawing/2014/main" id="{72535C8B-23F2-6936-DCE1-6E172BB0B92B}"/>
              </a:ext>
            </a:extLst>
          </p:cNvPr>
          <p:cNvPicPr>
            <a:picLocks noChangeAspect="1"/>
          </p:cNvPicPr>
          <p:nvPr/>
        </p:nvPicPr>
        <p:blipFill>
          <a:blip r:embed="rId5"/>
          <a:stretch>
            <a:fillRect/>
          </a:stretch>
        </p:blipFill>
        <p:spPr>
          <a:xfrm>
            <a:off x="7971754" y="1683276"/>
            <a:ext cx="4018021" cy="2425200"/>
          </a:xfrm>
          <a:prstGeom prst="rect">
            <a:avLst/>
          </a:prstGeom>
        </p:spPr>
      </p:pic>
      <p:sp>
        <p:nvSpPr>
          <p:cNvPr id="14" name="TextBox 13">
            <a:extLst>
              <a:ext uri="{FF2B5EF4-FFF2-40B4-BE49-F238E27FC236}">
                <a16:creationId xmlns:a16="http://schemas.microsoft.com/office/drawing/2014/main" id="{D7154C86-875A-870B-FCD4-EBC0B11A24D3}"/>
              </a:ext>
            </a:extLst>
          </p:cNvPr>
          <p:cNvSpPr txBox="1"/>
          <p:nvPr/>
        </p:nvSpPr>
        <p:spPr>
          <a:xfrm>
            <a:off x="2175637" y="1702782"/>
            <a:ext cx="1912338" cy="369332"/>
          </a:xfrm>
          <a:prstGeom prst="rect">
            <a:avLst/>
          </a:prstGeom>
          <a:noFill/>
        </p:spPr>
        <p:txBody>
          <a:bodyPr wrap="square" rtlCol="0">
            <a:spAutoFit/>
          </a:bodyPr>
          <a:lstStyle/>
          <a:p>
            <a:r>
              <a:rPr lang="en-US" dirty="0">
                <a:solidFill>
                  <a:srgbClr val="169C9A"/>
                </a:solidFill>
              </a:rPr>
              <a:t>Groomer</a:t>
            </a:r>
          </a:p>
        </p:txBody>
      </p:sp>
      <p:sp>
        <p:nvSpPr>
          <p:cNvPr id="15" name="TextBox 14">
            <a:extLst>
              <a:ext uri="{FF2B5EF4-FFF2-40B4-BE49-F238E27FC236}">
                <a16:creationId xmlns:a16="http://schemas.microsoft.com/office/drawing/2014/main" id="{12AD2329-FA73-DD5E-2666-DE5232707077}"/>
              </a:ext>
            </a:extLst>
          </p:cNvPr>
          <p:cNvSpPr txBox="1"/>
          <p:nvPr/>
        </p:nvSpPr>
        <p:spPr>
          <a:xfrm>
            <a:off x="1624974" y="5979188"/>
            <a:ext cx="1912338" cy="369332"/>
          </a:xfrm>
          <a:prstGeom prst="rect">
            <a:avLst/>
          </a:prstGeom>
          <a:noFill/>
        </p:spPr>
        <p:txBody>
          <a:bodyPr wrap="square" rtlCol="0">
            <a:spAutoFit/>
          </a:bodyPr>
          <a:lstStyle/>
          <a:p>
            <a:r>
              <a:rPr lang="en-US" dirty="0">
                <a:solidFill>
                  <a:srgbClr val="169C9A"/>
                </a:solidFill>
              </a:rPr>
              <a:t>Brush</a:t>
            </a:r>
          </a:p>
        </p:txBody>
      </p:sp>
      <p:sp>
        <p:nvSpPr>
          <p:cNvPr id="16" name="TextBox 15">
            <a:extLst>
              <a:ext uri="{FF2B5EF4-FFF2-40B4-BE49-F238E27FC236}">
                <a16:creationId xmlns:a16="http://schemas.microsoft.com/office/drawing/2014/main" id="{5961C1F9-FEE7-B56E-5611-CCFC2CB81907}"/>
              </a:ext>
            </a:extLst>
          </p:cNvPr>
          <p:cNvSpPr txBox="1"/>
          <p:nvPr/>
        </p:nvSpPr>
        <p:spPr>
          <a:xfrm>
            <a:off x="8068426" y="1722259"/>
            <a:ext cx="1912338" cy="369332"/>
          </a:xfrm>
          <a:prstGeom prst="rect">
            <a:avLst/>
          </a:prstGeom>
          <a:noFill/>
        </p:spPr>
        <p:txBody>
          <a:bodyPr wrap="square" rtlCol="0">
            <a:spAutoFit/>
          </a:bodyPr>
          <a:lstStyle/>
          <a:p>
            <a:r>
              <a:rPr lang="en-US" dirty="0">
                <a:solidFill>
                  <a:srgbClr val="169C9A"/>
                </a:solidFill>
              </a:rPr>
              <a:t>Headphone</a:t>
            </a:r>
          </a:p>
        </p:txBody>
      </p:sp>
    </p:spTree>
    <p:extLst>
      <p:ext uri="{BB962C8B-B14F-4D97-AF65-F5344CB8AC3E}">
        <p14:creationId xmlns:p14="http://schemas.microsoft.com/office/powerpoint/2010/main" val="4782048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B6262D2D-2478-BFA6-3C68-B77D44E3B5AC}"/>
            </a:ext>
          </a:extLst>
        </p:cNvPr>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7E3F09D3-8BAC-8E07-AEC4-354300FD1026}"/>
              </a:ext>
            </a:extLst>
          </p:cNvPr>
          <p:cNvSpPr/>
          <p:nvPr/>
        </p:nvSpPr>
        <p:spPr>
          <a:xfrm>
            <a:off x="1397000" y="1657990"/>
            <a:ext cx="9398000" cy="4187226"/>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5" name="Rectangle: Rounded Corners 4">
            <a:extLst>
              <a:ext uri="{FF2B5EF4-FFF2-40B4-BE49-F238E27FC236}">
                <a16:creationId xmlns:a16="http://schemas.microsoft.com/office/drawing/2014/main" id="{A2E9D866-D859-EC0B-1ADC-AB4995B6FFF9}"/>
              </a:ext>
            </a:extLst>
          </p:cNvPr>
          <p:cNvSpPr/>
          <p:nvPr/>
        </p:nvSpPr>
        <p:spPr>
          <a:xfrm>
            <a:off x="1397000" y="453445"/>
            <a:ext cx="9398000" cy="101393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619311D5-5FE9-B64F-A3B2-8D778E1C76E5}"/>
              </a:ext>
            </a:extLst>
          </p:cNvPr>
          <p:cNvSpPr>
            <a:spLocks noGrp="1"/>
          </p:cNvSpPr>
          <p:nvPr>
            <p:ph type="title"/>
          </p:nvPr>
        </p:nvSpPr>
        <p:spPr>
          <a:xfrm>
            <a:off x="1397000" y="630212"/>
            <a:ext cx="9398000" cy="660400"/>
          </a:xfrm>
        </p:spPr>
        <p:txBody>
          <a:bodyPr>
            <a:normAutofit fontScale="90000"/>
          </a:bodyPr>
          <a:lstStyle/>
          <a:p>
            <a:r>
              <a:rPr lang="en-US" dirty="0">
                <a:solidFill>
                  <a:srgbClr val="169C9A"/>
                </a:solidFill>
              </a:rPr>
              <a:t>Insights and Recommendations (Bullet Points)</a:t>
            </a:r>
          </a:p>
        </p:txBody>
      </p:sp>
      <p:sp>
        <p:nvSpPr>
          <p:cNvPr id="8" name="TextBox 7">
            <a:extLst>
              <a:ext uri="{FF2B5EF4-FFF2-40B4-BE49-F238E27FC236}">
                <a16:creationId xmlns:a16="http://schemas.microsoft.com/office/drawing/2014/main" id="{046632E7-9376-DA0B-8805-12112FC33116}"/>
              </a:ext>
            </a:extLst>
          </p:cNvPr>
          <p:cNvSpPr txBox="1"/>
          <p:nvPr/>
        </p:nvSpPr>
        <p:spPr>
          <a:xfrm>
            <a:off x="1499453" y="1858777"/>
            <a:ext cx="8940800" cy="3785652"/>
          </a:xfrm>
          <a:prstGeom prst="rect">
            <a:avLst/>
          </a:prstGeom>
          <a:noFill/>
        </p:spPr>
        <p:txBody>
          <a:bodyPr wrap="square" rtlCol="0">
            <a:spAutoFit/>
          </a:bodyPr>
          <a:lstStyle/>
          <a:p>
            <a:pPr marL="285750" indent="-285750">
              <a:buFont typeface="Arial" panose="020B0604020202020204" pitchFamily="34" charset="0"/>
              <a:buChar char="•"/>
            </a:pPr>
            <a:r>
              <a:rPr lang="en-US" sz="1600" b="1" dirty="0">
                <a:solidFill>
                  <a:srgbClr val="169C9A"/>
                </a:solidFill>
              </a:rPr>
              <a:t>Consumers are price sensitive, so lower prices improved sales ranks</a:t>
            </a:r>
          </a:p>
          <a:p>
            <a:pPr marL="285750" indent="-285750">
              <a:buFont typeface="Arial" panose="020B0604020202020204" pitchFamily="34" charset="0"/>
              <a:buChar char="•"/>
            </a:pPr>
            <a:endParaRPr lang="en-US" sz="1600" b="1" dirty="0">
              <a:solidFill>
                <a:srgbClr val="169C9A"/>
              </a:solidFill>
            </a:endParaRPr>
          </a:p>
          <a:p>
            <a:pPr marL="285750" indent="-285750">
              <a:buFont typeface="Arial" panose="020B0604020202020204" pitchFamily="34" charset="0"/>
              <a:buChar char="•"/>
            </a:pPr>
            <a:r>
              <a:rPr lang="en-US" sz="1600" b="1" dirty="0">
                <a:solidFill>
                  <a:srgbClr val="169C9A"/>
                </a:solidFill>
              </a:rPr>
              <a:t>Philips can strategically reduce prices to enhance rank without incurring significant revenue loss</a:t>
            </a:r>
          </a:p>
          <a:p>
            <a:pPr marL="285750" indent="-285750">
              <a:buFont typeface="Arial" panose="020B0604020202020204" pitchFamily="34" charset="0"/>
              <a:buChar char="•"/>
            </a:pPr>
            <a:endParaRPr lang="en-US" sz="1600" b="1" dirty="0">
              <a:solidFill>
                <a:srgbClr val="169C9A"/>
              </a:solidFill>
            </a:endParaRPr>
          </a:p>
          <a:p>
            <a:pPr marL="285750" indent="-285750">
              <a:buFont typeface="Arial" panose="020B0604020202020204" pitchFamily="34" charset="0"/>
              <a:buChar char="•"/>
            </a:pPr>
            <a:r>
              <a:rPr lang="en-US" sz="1600" b="1" dirty="0">
                <a:solidFill>
                  <a:srgbClr val="169C9A"/>
                </a:solidFill>
              </a:rPr>
              <a:t>More discounting is linked to improved sales rank</a:t>
            </a:r>
          </a:p>
          <a:p>
            <a:pPr marL="285750" indent="-285750">
              <a:buFont typeface="Arial" panose="020B0604020202020204" pitchFamily="34" charset="0"/>
              <a:buChar char="•"/>
            </a:pPr>
            <a:endParaRPr lang="en-US" sz="1600" b="1" dirty="0">
              <a:solidFill>
                <a:srgbClr val="169C9A"/>
              </a:solidFill>
            </a:endParaRPr>
          </a:p>
          <a:p>
            <a:pPr marL="285750" indent="-285750">
              <a:buFont typeface="Arial" panose="020B0604020202020204" pitchFamily="34" charset="0"/>
              <a:buChar char="•"/>
            </a:pPr>
            <a:r>
              <a:rPr lang="en-US" sz="1600" b="1" dirty="0">
                <a:solidFill>
                  <a:srgbClr val="169C9A"/>
                </a:solidFill>
              </a:rPr>
              <a:t>Philips can </a:t>
            </a:r>
            <a:r>
              <a:rPr lang="en-US" sz="1600" b="1">
                <a:solidFill>
                  <a:srgbClr val="169C9A"/>
                </a:solidFill>
              </a:rPr>
              <a:t>discount to </a:t>
            </a:r>
            <a:r>
              <a:rPr lang="en-US" sz="1600" b="1" dirty="0">
                <a:solidFill>
                  <a:srgbClr val="169C9A"/>
                </a:solidFill>
              </a:rPr>
              <a:t>maximize long-term gain</a:t>
            </a:r>
          </a:p>
          <a:p>
            <a:pPr marL="285750" indent="-285750">
              <a:buFont typeface="Arial" panose="020B0604020202020204" pitchFamily="34" charset="0"/>
              <a:buChar char="•"/>
            </a:pPr>
            <a:endParaRPr lang="en-US" sz="1600" b="1" dirty="0">
              <a:solidFill>
                <a:srgbClr val="169C9A"/>
              </a:solidFill>
            </a:endParaRPr>
          </a:p>
          <a:p>
            <a:pPr marL="285750" indent="-285750">
              <a:buFont typeface="Arial" panose="020B0604020202020204" pitchFamily="34" charset="0"/>
              <a:buChar char="•"/>
            </a:pPr>
            <a:r>
              <a:rPr lang="en-US" sz="1600" b="1" dirty="0">
                <a:solidFill>
                  <a:srgbClr val="169C9A"/>
                </a:solidFill>
              </a:rPr>
              <a:t>Median sales rank reflects popularity in this order: Headphone &gt; Brush &gt; Groomer</a:t>
            </a:r>
          </a:p>
          <a:p>
            <a:pPr marL="285750" indent="-285750">
              <a:buFont typeface="Arial" panose="020B0604020202020204" pitchFamily="34" charset="0"/>
              <a:buChar char="•"/>
            </a:pPr>
            <a:endParaRPr lang="en-US" sz="1600" b="1" dirty="0">
              <a:solidFill>
                <a:srgbClr val="169C9A"/>
              </a:solidFill>
            </a:endParaRPr>
          </a:p>
          <a:p>
            <a:pPr marL="285750" indent="-285750">
              <a:buFont typeface="Arial" panose="020B0604020202020204" pitchFamily="34" charset="0"/>
              <a:buChar char="•"/>
            </a:pPr>
            <a:r>
              <a:rPr lang="en-US" sz="1600" b="1" dirty="0">
                <a:solidFill>
                  <a:srgbClr val="169C9A"/>
                </a:solidFill>
              </a:rPr>
              <a:t>Groomer had lowest rank in September 2024</a:t>
            </a:r>
          </a:p>
          <a:p>
            <a:pPr marL="285750" indent="-285750">
              <a:buFont typeface="Arial" panose="020B0604020202020204" pitchFamily="34" charset="0"/>
              <a:buChar char="•"/>
            </a:pPr>
            <a:endParaRPr lang="en-US" sz="1600" b="1" dirty="0">
              <a:solidFill>
                <a:srgbClr val="169C9A"/>
              </a:solidFill>
            </a:endParaRPr>
          </a:p>
          <a:p>
            <a:pPr marL="285750" indent="-285750">
              <a:buFont typeface="Arial" panose="020B0604020202020204" pitchFamily="34" charset="0"/>
              <a:buChar char="•"/>
            </a:pPr>
            <a:r>
              <a:rPr lang="en-US" sz="1600" b="1" dirty="0">
                <a:solidFill>
                  <a:srgbClr val="169C9A"/>
                </a:solidFill>
              </a:rPr>
              <a:t>It is recommended to stop producing Groomers or changing the marketing strategy to cover more targeted audience</a:t>
            </a:r>
          </a:p>
        </p:txBody>
      </p:sp>
    </p:spTree>
    <p:extLst>
      <p:ext uri="{BB962C8B-B14F-4D97-AF65-F5344CB8AC3E}">
        <p14:creationId xmlns:p14="http://schemas.microsoft.com/office/powerpoint/2010/main" val="570027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4B87915F-5076-C902-08D8-8B2F71B58BB3}"/>
              </a:ext>
            </a:extLst>
          </p:cNvPr>
          <p:cNvSpPr/>
          <p:nvPr/>
        </p:nvSpPr>
        <p:spPr>
          <a:xfrm>
            <a:off x="1335974" y="220058"/>
            <a:ext cx="9520051" cy="1330093"/>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8" name="Rectangle: Rounded Corners 7">
            <a:extLst>
              <a:ext uri="{FF2B5EF4-FFF2-40B4-BE49-F238E27FC236}">
                <a16:creationId xmlns:a16="http://schemas.microsoft.com/office/drawing/2014/main" id="{54B8C628-061B-5ABD-41DA-C4EE74B11A72}"/>
              </a:ext>
            </a:extLst>
          </p:cNvPr>
          <p:cNvSpPr/>
          <p:nvPr/>
        </p:nvSpPr>
        <p:spPr>
          <a:xfrm>
            <a:off x="834870" y="1649069"/>
            <a:ext cx="10325611" cy="5078313"/>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81B5EFCC-E19E-4C46-A29C-CAF3E65E949D}"/>
              </a:ext>
            </a:extLst>
          </p:cNvPr>
          <p:cNvSpPr>
            <a:spLocks noGrp="1"/>
          </p:cNvSpPr>
          <p:nvPr>
            <p:ph type="title"/>
          </p:nvPr>
        </p:nvSpPr>
        <p:spPr>
          <a:xfrm>
            <a:off x="1335974" y="318976"/>
            <a:ext cx="9520051" cy="1132258"/>
          </a:xfrm>
        </p:spPr>
        <p:txBody>
          <a:bodyPr/>
          <a:lstStyle/>
          <a:p>
            <a:pPr algn="ctr"/>
            <a:r>
              <a:rPr lang="en-US" dirty="0">
                <a:solidFill>
                  <a:srgbClr val="169C9A"/>
                </a:solidFill>
              </a:rPr>
              <a:t>Evaluation of my data science solutions (Against user and business requirements)</a:t>
            </a:r>
          </a:p>
        </p:txBody>
      </p:sp>
      <p:sp>
        <p:nvSpPr>
          <p:cNvPr id="5" name="TextBox 4">
            <a:extLst>
              <a:ext uri="{FF2B5EF4-FFF2-40B4-BE49-F238E27FC236}">
                <a16:creationId xmlns:a16="http://schemas.microsoft.com/office/drawing/2014/main" id="{62055AF6-0030-16D6-9416-FBDF0789AB25}"/>
              </a:ext>
            </a:extLst>
          </p:cNvPr>
          <p:cNvSpPr txBox="1"/>
          <p:nvPr/>
        </p:nvSpPr>
        <p:spPr>
          <a:xfrm>
            <a:off x="1237649" y="1926067"/>
            <a:ext cx="9520051" cy="4524315"/>
          </a:xfrm>
          <a:prstGeom prst="rect">
            <a:avLst/>
          </a:prstGeom>
          <a:noFill/>
        </p:spPr>
        <p:txBody>
          <a:bodyPr wrap="square" rtlCol="0">
            <a:spAutoFit/>
          </a:bodyPr>
          <a:lstStyle/>
          <a:p>
            <a:pPr marL="342900" indent="-342900">
              <a:buFont typeface="+mj-lt"/>
              <a:buAutoNum type="arabicPeriod"/>
            </a:pPr>
            <a:r>
              <a:rPr lang="en-US" b="1" dirty="0">
                <a:solidFill>
                  <a:srgbClr val="169C9A"/>
                </a:solidFill>
              </a:rPr>
              <a:t>Focused on improving sales performance and marketing strategies which is aligned with business requirements</a:t>
            </a:r>
          </a:p>
          <a:p>
            <a:pPr marL="342900" indent="-342900">
              <a:buFont typeface="+mj-lt"/>
              <a:buAutoNum type="arabicPeriod"/>
            </a:pPr>
            <a:endParaRPr lang="en-US" b="1" dirty="0">
              <a:solidFill>
                <a:srgbClr val="169C9A"/>
              </a:solidFill>
            </a:endParaRPr>
          </a:p>
          <a:p>
            <a:pPr marL="342900" indent="-342900">
              <a:buFont typeface="+mj-lt"/>
              <a:buAutoNum type="arabicPeriod"/>
            </a:pPr>
            <a:r>
              <a:rPr lang="en-US" b="1" dirty="0">
                <a:solidFill>
                  <a:srgbClr val="169C9A"/>
                </a:solidFill>
              </a:rPr>
              <a:t>Using data science tools like Excel, orange, and Power BI helps to find solutions based on data without any human bias, which aligns with business requirements.</a:t>
            </a:r>
          </a:p>
          <a:p>
            <a:pPr marL="342900" indent="-342900">
              <a:buFont typeface="+mj-lt"/>
              <a:buAutoNum type="arabicPeriod"/>
            </a:pPr>
            <a:endParaRPr lang="en-US" b="1" dirty="0">
              <a:solidFill>
                <a:srgbClr val="169C9A"/>
              </a:solidFill>
            </a:endParaRPr>
          </a:p>
          <a:p>
            <a:pPr marL="342900" indent="-342900" fontAlgn="t">
              <a:buFont typeface="+mj-lt"/>
              <a:buAutoNum type="arabicPeriod"/>
            </a:pPr>
            <a:r>
              <a:rPr lang="en-US" b="1" dirty="0">
                <a:solidFill>
                  <a:srgbClr val="169C9A"/>
                </a:solidFill>
              </a:rPr>
              <a:t>Charts simplify understanding overall product status and clarify relations between features which aligns with business requirements.</a:t>
            </a:r>
          </a:p>
          <a:p>
            <a:pPr marL="342900" indent="-342900" fontAlgn="t">
              <a:buFont typeface="+mj-lt"/>
              <a:buAutoNum type="arabicPeriod"/>
            </a:pPr>
            <a:endParaRPr lang="en-US" b="1" dirty="0">
              <a:solidFill>
                <a:srgbClr val="169C9A"/>
              </a:solidFill>
            </a:endParaRPr>
          </a:p>
          <a:p>
            <a:pPr marL="342900" indent="-342900">
              <a:buFont typeface="+mj-lt"/>
              <a:buAutoNum type="arabicPeriod"/>
            </a:pPr>
            <a:r>
              <a:rPr lang="en-US" b="1" dirty="0">
                <a:solidFill>
                  <a:srgbClr val="169C9A"/>
                </a:solidFill>
              </a:rPr>
              <a:t>Customers will be more satisfied by finding what their needs with the proper quantity without any out-of-stock concerns.</a:t>
            </a:r>
          </a:p>
          <a:p>
            <a:pPr marL="342900" indent="-342900">
              <a:buFont typeface="+mj-lt"/>
              <a:buAutoNum type="arabicPeriod"/>
            </a:pPr>
            <a:endParaRPr lang="en-US" b="1" dirty="0">
              <a:solidFill>
                <a:srgbClr val="169C9A"/>
              </a:solidFill>
            </a:endParaRPr>
          </a:p>
          <a:p>
            <a:r>
              <a:rPr lang="en-US" b="1" dirty="0">
                <a:solidFill>
                  <a:srgbClr val="169C9A"/>
                </a:solidFill>
              </a:rPr>
              <a:t>User requirements such as: Product availability, reliability of the solution, easiness and customer's trust.</a:t>
            </a:r>
          </a:p>
          <a:p>
            <a:r>
              <a:rPr lang="en-US" b="1" dirty="0">
                <a:solidFill>
                  <a:srgbClr val="169C9A"/>
                </a:solidFill>
              </a:rPr>
              <a:t>Business requirements such as: Low cost, high profit, and strong reputation and customer's trust.</a:t>
            </a:r>
          </a:p>
        </p:txBody>
      </p:sp>
    </p:spTree>
    <p:extLst>
      <p:ext uri="{BB962C8B-B14F-4D97-AF65-F5344CB8AC3E}">
        <p14:creationId xmlns:p14="http://schemas.microsoft.com/office/powerpoint/2010/main" val="27810667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541E167-E41D-8242-F5FB-82325AACD187}"/>
            </a:ext>
          </a:extLst>
        </p:cNvPr>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47C3A025-6DC8-9184-594E-46D31A15B296}"/>
              </a:ext>
            </a:extLst>
          </p:cNvPr>
          <p:cNvSpPr/>
          <p:nvPr/>
        </p:nvSpPr>
        <p:spPr>
          <a:xfrm>
            <a:off x="1335974" y="220058"/>
            <a:ext cx="9520051" cy="1330093"/>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CF10A1D9-6CCF-5F2E-7CF4-537B23281D23}"/>
              </a:ext>
            </a:extLst>
          </p:cNvPr>
          <p:cNvSpPr>
            <a:spLocks noGrp="1"/>
          </p:cNvSpPr>
          <p:nvPr>
            <p:ph type="title"/>
          </p:nvPr>
        </p:nvSpPr>
        <p:spPr>
          <a:xfrm>
            <a:off x="1335974" y="318975"/>
            <a:ext cx="9520051" cy="1132258"/>
          </a:xfrm>
        </p:spPr>
        <p:txBody>
          <a:bodyPr/>
          <a:lstStyle/>
          <a:p>
            <a:pPr algn="ctr"/>
            <a:r>
              <a:rPr lang="en-US" dirty="0">
                <a:solidFill>
                  <a:srgbClr val="169C9A"/>
                </a:solidFill>
              </a:rPr>
              <a:t>Evaluation of my data science solutions (Gaps and potential improvements)</a:t>
            </a:r>
          </a:p>
        </p:txBody>
      </p:sp>
      <p:graphicFrame>
        <p:nvGraphicFramePr>
          <p:cNvPr id="3" name="Table 2">
            <a:extLst>
              <a:ext uri="{FF2B5EF4-FFF2-40B4-BE49-F238E27FC236}">
                <a16:creationId xmlns:a16="http://schemas.microsoft.com/office/drawing/2014/main" id="{1C14A60D-4D75-982A-C443-918FE215E2C1}"/>
              </a:ext>
            </a:extLst>
          </p:cNvPr>
          <p:cNvGraphicFramePr>
            <a:graphicFrameLocks noGrp="1"/>
          </p:cNvGraphicFramePr>
          <p:nvPr>
            <p:extLst>
              <p:ext uri="{D42A27DB-BD31-4B8C-83A1-F6EECF244321}">
                <p14:modId xmlns:p14="http://schemas.microsoft.com/office/powerpoint/2010/main" val="1984234405"/>
              </p:ext>
            </p:extLst>
          </p:nvPr>
        </p:nvGraphicFramePr>
        <p:xfrm>
          <a:off x="153171" y="1649068"/>
          <a:ext cx="11885658" cy="5131746"/>
        </p:xfrm>
        <a:graphic>
          <a:graphicData uri="http://schemas.openxmlformats.org/drawingml/2006/table">
            <a:tbl>
              <a:tblPr firstRow="1" bandRow="1">
                <a:tableStyleId>{5C22544A-7EE6-4342-B048-85BDC9FD1C3A}</a:tableStyleId>
              </a:tblPr>
              <a:tblGrid>
                <a:gridCol w="5942829">
                  <a:extLst>
                    <a:ext uri="{9D8B030D-6E8A-4147-A177-3AD203B41FA5}">
                      <a16:colId xmlns:a16="http://schemas.microsoft.com/office/drawing/2014/main" val="1737469984"/>
                    </a:ext>
                  </a:extLst>
                </a:gridCol>
                <a:gridCol w="5942829">
                  <a:extLst>
                    <a:ext uri="{9D8B030D-6E8A-4147-A177-3AD203B41FA5}">
                      <a16:colId xmlns:a16="http://schemas.microsoft.com/office/drawing/2014/main" val="2892526101"/>
                    </a:ext>
                  </a:extLst>
                </a:gridCol>
              </a:tblGrid>
              <a:tr h="570433">
                <a:tc>
                  <a:txBody>
                    <a:bodyPr/>
                    <a:lstStyle/>
                    <a:p>
                      <a:pPr algn="ctr"/>
                      <a:r>
                        <a:rPr lang="en-US" sz="3200" dirty="0"/>
                        <a:t>Gaps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dirty="0"/>
                        <a:t>Improvements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5142173"/>
                  </a:ext>
                </a:extLst>
              </a:tr>
              <a:tr h="1087593">
                <a:tc>
                  <a:txBody>
                    <a:bodyPr/>
                    <a:lstStyle/>
                    <a:p>
                      <a:r>
                        <a:rPr lang="en-US" dirty="0">
                          <a:solidFill>
                            <a:srgbClr val="169C9A"/>
                          </a:solidFill>
                        </a:rPr>
                        <a:t>My data science solution covers only one year, which may cause degradation in performance after long duration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169C9A"/>
                          </a:solidFill>
                        </a:rPr>
                        <a:t>Frequently refresh data and making analysis to detect changes in products behavior to take the suitable action without degradation of performance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28768419"/>
                  </a:ext>
                </a:extLst>
              </a:tr>
              <a:tr h="1087593">
                <a:tc>
                  <a:txBody>
                    <a:bodyPr/>
                    <a:lstStyle/>
                    <a:p>
                      <a:r>
                        <a:rPr lang="en-US" dirty="0">
                          <a:solidFill>
                            <a:srgbClr val="169C9A"/>
                          </a:solidFill>
                        </a:rPr>
                        <a:t>My analysis was based on small number of feature, which could be not enough to take an overall look over products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169C9A"/>
                          </a:solidFill>
                        </a:rPr>
                        <a:t>Gathering and using more features link customers feedback and revenue in my analysis using paid subscription from Helium 10 and API’s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98198506"/>
                  </a:ext>
                </a:extLst>
              </a:tr>
              <a:tr h="900684">
                <a:tc>
                  <a:txBody>
                    <a:bodyPr/>
                    <a:lstStyle/>
                    <a:p>
                      <a:r>
                        <a:rPr lang="en-US" dirty="0">
                          <a:solidFill>
                            <a:srgbClr val="169C9A"/>
                          </a:solidFill>
                        </a:rPr>
                        <a:t>I used simple forecasting algorithm (AREMA). This algorithm produce bad predictions according to low R-score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169C9A"/>
                          </a:solidFill>
                        </a:rPr>
                        <a:t>Using more complicated machine learning algorithms like decision tree and LSTM neural network to have more accurate predictions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47871174"/>
                  </a:ext>
                </a:extLst>
              </a:tr>
              <a:tr h="1441095">
                <a:tc>
                  <a:txBody>
                    <a:bodyPr/>
                    <a:lstStyle/>
                    <a:p>
                      <a:r>
                        <a:rPr lang="en-US" dirty="0">
                          <a:solidFill>
                            <a:srgbClr val="169C9A"/>
                          </a:solidFill>
                        </a:rPr>
                        <a:t>My data solution is based on products data only, without knowing management and other Phillips sections and status. This small knowledge may cause inability to implement my  data solutions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solidFill>
                            <a:srgbClr val="169C9A"/>
                          </a:solidFill>
                        </a:rPr>
                        <a:t>Having more knowledge about Philips company sections and decisions to check the feasibility of my data science solutions from financial, technical, scheduling, operations and legal aspects withing the departments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9728671"/>
                  </a:ext>
                </a:extLst>
              </a:tr>
            </a:tbl>
          </a:graphicData>
        </a:graphic>
      </p:graphicFrame>
    </p:spTree>
    <p:extLst>
      <p:ext uri="{BB962C8B-B14F-4D97-AF65-F5344CB8AC3E}">
        <p14:creationId xmlns:p14="http://schemas.microsoft.com/office/powerpoint/2010/main" val="17862812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2E7E9874-ADCF-1328-3160-3FFA38A3371A}"/>
              </a:ext>
            </a:extLst>
          </p:cNvPr>
          <p:cNvSpPr/>
          <p:nvPr/>
        </p:nvSpPr>
        <p:spPr>
          <a:xfrm>
            <a:off x="502005" y="1788716"/>
            <a:ext cx="11313882" cy="3914372"/>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4" name="Rectangle: Rounded Corners 3">
            <a:extLst>
              <a:ext uri="{FF2B5EF4-FFF2-40B4-BE49-F238E27FC236}">
                <a16:creationId xmlns:a16="http://schemas.microsoft.com/office/drawing/2014/main" id="{C843BCB3-56A0-9077-0DC2-3690D5657EEB}"/>
              </a:ext>
            </a:extLst>
          </p:cNvPr>
          <p:cNvSpPr/>
          <p:nvPr/>
        </p:nvSpPr>
        <p:spPr>
          <a:xfrm>
            <a:off x="488221" y="362204"/>
            <a:ext cx="9255547" cy="101393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AD99560C-7CDA-9EAC-A33E-2D008D7C5245}"/>
              </a:ext>
            </a:extLst>
          </p:cNvPr>
          <p:cNvSpPr>
            <a:spLocks noGrp="1"/>
          </p:cNvSpPr>
          <p:nvPr>
            <p:ph type="title"/>
          </p:nvPr>
        </p:nvSpPr>
        <p:spPr>
          <a:xfrm>
            <a:off x="488220" y="548640"/>
            <a:ext cx="11215558" cy="641063"/>
          </a:xfrm>
        </p:spPr>
        <p:txBody>
          <a:bodyPr/>
          <a:lstStyle/>
          <a:p>
            <a:r>
              <a:rPr lang="en-US" dirty="0">
                <a:solidFill>
                  <a:srgbClr val="169C9A"/>
                </a:solidFill>
              </a:rPr>
              <a:t>Social implication of using data in Philips</a:t>
            </a:r>
          </a:p>
        </p:txBody>
      </p:sp>
      <p:grpSp>
        <p:nvGrpSpPr>
          <p:cNvPr id="6" name="Group 5">
            <a:extLst>
              <a:ext uri="{FF2B5EF4-FFF2-40B4-BE49-F238E27FC236}">
                <a16:creationId xmlns:a16="http://schemas.microsoft.com/office/drawing/2014/main" id="{CCC8084D-A847-50D5-0B04-6924AA86F955}"/>
              </a:ext>
            </a:extLst>
          </p:cNvPr>
          <p:cNvGrpSpPr/>
          <p:nvPr/>
        </p:nvGrpSpPr>
        <p:grpSpPr>
          <a:xfrm>
            <a:off x="707922" y="2156118"/>
            <a:ext cx="10883904" cy="3212294"/>
            <a:chOff x="819297" y="1988970"/>
            <a:chExt cx="10883904" cy="3212294"/>
          </a:xfrm>
        </p:grpSpPr>
        <p:sp>
          <p:nvSpPr>
            <p:cNvPr id="8" name="Rectangle 7" descr="Business Growth">
              <a:extLst>
                <a:ext uri="{FF2B5EF4-FFF2-40B4-BE49-F238E27FC236}">
                  <a16:creationId xmlns:a16="http://schemas.microsoft.com/office/drawing/2014/main" id="{85086C37-7711-A65F-D190-E48892F4A331}"/>
                </a:ext>
              </a:extLst>
            </p:cNvPr>
            <p:cNvSpPr/>
            <p:nvPr/>
          </p:nvSpPr>
          <p:spPr>
            <a:xfrm>
              <a:off x="1482911" y="2063822"/>
              <a:ext cx="1735190" cy="1486942"/>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dirty="0"/>
            </a:p>
          </p:txBody>
        </p:sp>
        <p:sp>
          <p:nvSpPr>
            <p:cNvPr id="9" name="Freeform: Shape 8">
              <a:extLst>
                <a:ext uri="{FF2B5EF4-FFF2-40B4-BE49-F238E27FC236}">
                  <a16:creationId xmlns:a16="http://schemas.microsoft.com/office/drawing/2014/main" id="{77FBC66F-93D2-5D0F-F527-A0AFFF910777}"/>
                </a:ext>
              </a:extLst>
            </p:cNvPr>
            <p:cNvSpPr/>
            <p:nvPr/>
          </p:nvSpPr>
          <p:spPr>
            <a:xfrm>
              <a:off x="819297" y="3632444"/>
              <a:ext cx="3238767" cy="1347145"/>
            </a:xfrm>
            <a:custGeom>
              <a:avLst/>
              <a:gdLst>
                <a:gd name="connsiteX0" fmla="*/ 0 w 3251739"/>
                <a:gd name="connsiteY0" fmla="*/ 0 h 720000"/>
                <a:gd name="connsiteX1" fmla="*/ 3251739 w 3251739"/>
                <a:gd name="connsiteY1" fmla="*/ 0 h 720000"/>
                <a:gd name="connsiteX2" fmla="*/ 3251739 w 3251739"/>
                <a:gd name="connsiteY2" fmla="*/ 720000 h 720000"/>
                <a:gd name="connsiteX3" fmla="*/ 0 w 3251739"/>
                <a:gd name="connsiteY3" fmla="*/ 720000 h 720000"/>
                <a:gd name="connsiteX4" fmla="*/ 0 w 3251739"/>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739" h="720000">
                  <a:moveTo>
                    <a:pt x="0" y="0"/>
                  </a:moveTo>
                  <a:lnTo>
                    <a:pt x="3251739" y="0"/>
                  </a:lnTo>
                  <a:lnTo>
                    <a:pt x="3251739"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600" b="1" kern="1200" dirty="0">
                  <a:solidFill>
                    <a:srgbClr val="169C9A"/>
                  </a:solidFill>
                </a:rPr>
                <a:t>Philips customer experience will be improved due to more user requirements offered to suit their needs based on the three products analysis results</a:t>
              </a:r>
            </a:p>
          </p:txBody>
        </p:sp>
        <p:sp>
          <p:nvSpPr>
            <p:cNvPr id="10" name="Rectangle 9" descr="Statistics">
              <a:extLst>
                <a:ext uri="{FF2B5EF4-FFF2-40B4-BE49-F238E27FC236}">
                  <a16:creationId xmlns:a16="http://schemas.microsoft.com/office/drawing/2014/main" id="{18AB4151-8E68-4D0D-FF66-9FC6A17EC046}"/>
                </a:ext>
              </a:extLst>
            </p:cNvPr>
            <p:cNvSpPr/>
            <p:nvPr/>
          </p:nvSpPr>
          <p:spPr>
            <a:xfrm>
              <a:off x="5446025" y="1988970"/>
              <a:ext cx="1522700" cy="1486942"/>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dirty="0"/>
            </a:p>
          </p:txBody>
        </p:sp>
        <p:sp>
          <p:nvSpPr>
            <p:cNvPr id="11" name="Freeform: Shape 10">
              <a:extLst>
                <a:ext uri="{FF2B5EF4-FFF2-40B4-BE49-F238E27FC236}">
                  <a16:creationId xmlns:a16="http://schemas.microsoft.com/office/drawing/2014/main" id="{0F14353C-4318-521B-E9DF-F89B440E2802}"/>
                </a:ext>
              </a:extLst>
            </p:cNvPr>
            <p:cNvSpPr/>
            <p:nvPr/>
          </p:nvSpPr>
          <p:spPr>
            <a:xfrm>
              <a:off x="4581505" y="3632445"/>
              <a:ext cx="3637550" cy="1568819"/>
            </a:xfrm>
            <a:custGeom>
              <a:avLst/>
              <a:gdLst>
                <a:gd name="connsiteX0" fmla="*/ 0 w 3251739"/>
                <a:gd name="connsiteY0" fmla="*/ 0 h 720000"/>
                <a:gd name="connsiteX1" fmla="*/ 3251739 w 3251739"/>
                <a:gd name="connsiteY1" fmla="*/ 0 h 720000"/>
                <a:gd name="connsiteX2" fmla="*/ 3251739 w 3251739"/>
                <a:gd name="connsiteY2" fmla="*/ 720000 h 720000"/>
                <a:gd name="connsiteX3" fmla="*/ 0 w 3251739"/>
                <a:gd name="connsiteY3" fmla="*/ 720000 h 720000"/>
                <a:gd name="connsiteX4" fmla="*/ 0 w 3251739"/>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739" h="720000">
                  <a:moveTo>
                    <a:pt x="0" y="0"/>
                  </a:moveTo>
                  <a:lnTo>
                    <a:pt x="3251739" y="0"/>
                  </a:lnTo>
                  <a:lnTo>
                    <a:pt x="3251739"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600" b="1" kern="1200" dirty="0">
                  <a:solidFill>
                    <a:srgbClr val="169C9A"/>
                  </a:solidFill>
                </a:rPr>
                <a:t>Philips reputation will be improved, because it will be known as a company that uses advanced and more reliable techniques to analyze data and extract insights for decision making</a:t>
              </a:r>
            </a:p>
          </p:txBody>
        </p:sp>
        <p:sp>
          <p:nvSpPr>
            <p:cNvPr id="12" name="Rectangle 11" descr="Lightbulb">
              <a:extLst>
                <a:ext uri="{FF2B5EF4-FFF2-40B4-BE49-F238E27FC236}">
                  <a16:creationId xmlns:a16="http://schemas.microsoft.com/office/drawing/2014/main" id="{68E5CDD6-C963-9AB7-2FC6-278397274ABB}"/>
                </a:ext>
              </a:extLst>
            </p:cNvPr>
            <p:cNvSpPr/>
            <p:nvPr/>
          </p:nvSpPr>
          <p:spPr>
            <a:xfrm>
              <a:off x="9266819" y="1988970"/>
              <a:ext cx="1522700" cy="1486942"/>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dirty="0"/>
            </a:p>
          </p:txBody>
        </p:sp>
        <p:sp>
          <p:nvSpPr>
            <p:cNvPr id="13" name="Freeform: Shape 12">
              <a:extLst>
                <a:ext uri="{FF2B5EF4-FFF2-40B4-BE49-F238E27FC236}">
                  <a16:creationId xmlns:a16="http://schemas.microsoft.com/office/drawing/2014/main" id="{F7B9F2A0-F346-AA7B-592B-62A2E8EBD34A}"/>
                </a:ext>
              </a:extLst>
            </p:cNvPr>
            <p:cNvSpPr/>
            <p:nvPr/>
          </p:nvSpPr>
          <p:spPr>
            <a:xfrm>
              <a:off x="8559209" y="3632445"/>
              <a:ext cx="3143992" cy="1401672"/>
            </a:xfrm>
            <a:custGeom>
              <a:avLst/>
              <a:gdLst>
                <a:gd name="connsiteX0" fmla="*/ 0 w 3251739"/>
                <a:gd name="connsiteY0" fmla="*/ 0 h 720000"/>
                <a:gd name="connsiteX1" fmla="*/ 3251739 w 3251739"/>
                <a:gd name="connsiteY1" fmla="*/ 0 h 720000"/>
                <a:gd name="connsiteX2" fmla="*/ 3251739 w 3251739"/>
                <a:gd name="connsiteY2" fmla="*/ 720000 h 720000"/>
                <a:gd name="connsiteX3" fmla="*/ 0 w 3251739"/>
                <a:gd name="connsiteY3" fmla="*/ 720000 h 720000"/>
                <a:gd name="connsiteX4" fmla="*/ 0 w 3251739"/>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739" h="720000">
                  <a:moveTo>
                    <a:pt x="0" y="0"/>
                  </a:moveTo>
                  <a:lnTo>
                    <a:pt x="3251739" y="0"/>
                  </a:lnTo>
                  <a:lnTo>
                    <a:pt x="3251739"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600" b="1" kern="1200" dirty="0">
                  <a:solidFill>
                    <a:srgbClr val="169C9A"/>
                  </a:solidFill>
                </a:rPr>
                <a:t>Data-driven approach will improve Philps sustainability from a social side, because people will be more interested in the methodology Philips uses to analyze customers needs.</a:t>
              </a:r>
            </a:p>
          </p:txBody>
        </p:sp>
      </p:grpSp>
    </p:spTree>
    <p:extLst>
      <p:ext uri="{BB962C8B-B14F-4D97-AF65-F5344CB8AC3E}">
        <p14:creationId xmlns:p14="http://schemas.microsoft.com/office/powerpoint/2010/main" val="2744922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blue and yellow surface&#10;&#10;AI-generated content may be incorrect.">
            <a:extLst>
              <a:ext uri="{FF2B5EF4-FFF2-40B4-BE49-F238E27FC236}">
                <a16:creationId xmlns:a16="http://schemas.microsoft.com/office/drawing/2014/main" id="{4FEE671C-8F33-FE75-CD6D-DF58F1DEED1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17988" y="-91169"/>
            <a:ext cx="12349253" cy="6949169"/>
          </a:xfrm>
          <a:prstGeom prst="rect">
            <a:avLst/>
          </a:prstGeom>
        </p:spPr>
      </p:pic>
      <p:sp>
        <p:nvSpPr>
          <p:cNvPr id="5" name="Rectangle: Rounded Corners 4">
            <a:extLst>
              <a:ext uri="{FF2B5EF4-FFF2-40B4-BE49-F238E27FC236}">
                <a16:creationId xmlns:a16="http://schemas.microsoft.com/office/drawing/2014/main" id="{25DA675C-8A88-8A81-E389-DA47AF169E31}"/>
              </a:ext>
            </a:extLst>
          </p:cNvPr>
          <p:cNvSpPr/>
          <p:nvPr/>
        </p:nvSpPr>
        <p:spPr>
          <a:xfrm>
            <a:off x="403123" y="139338"/>
            <a:ext cx="3677264" cy="91271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422B03B8-E5D3-FDBD-52D4-83E88F2E19BB}"/>
              </a:ext>
            </a:extLst>
          </p:cNvPr>
          <p:cNvSpPr>
            <a:spLocks noGrp="1"/>
          </p:cNvSpPr>
          <p:nvPr>
            <p:ph type="title"/>
          </p:nvPr>
        </p:nvSpPr>
        <p:spPr>
          <a:xfrm>
            <a:off x="612647" y="314389"/>
            <a:ext cx="10340451" cy="1132258"/>
          </a:xfrm>
        </p:spPr>
        <p:txBody>
          <a:bodyPr/>
          <a:lstStyle/>
          <a:p>
            <a:r>
              <a:rPr lang="en-US" dirty="0">
                <a:solidFill>
                  <a:srgbClr val="169C9A"/>
                </a:solidFill>
              </a:rPr>
              <a:t>References:</a:t>
            </a:r>
          </a:p>
        </p:txBody>
      </p:sp>
      <p:sp>
        <p:nvSpPr>
          <p:cNvPr id="6" name="Rectangle: Rounded Corners 5">
            <a:extLst>
              <a:ext uri="{FF2B5EF4-FFF2-40B4-BE49-F238E27FC236}">
                <a16:creationId xmlns:a16="http://schemas.microsoft.com/office/drawing/2014/main" id="{1AE185BF-A53E-473F-84BA-BFAD2AACD54D}"/>
              </a:ext>
            </a:extLst>
          </p:cNvPr>
          <p:cNvSpPr/>
          <p:nvPr/>
        </p:nvSpPr>
        <p:spPr>
          <a:xfrm>
            <a:off x="403123" y="1254330"/>
            <a:ext cx="10863102" cy="1132258"/>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3" name="Content Placeholder 2">
            <a:extLst>
              <a:ext uri="{FF2B5EF4-FFF2-40B4-BE49-F238E27FC236}">
                <a16:creationId xmlns:a16="http://schemas.microsoft.com/office/drawing/2014/main" id="{1AB28955-B527-F236-9DA5-4E3925E80B7B}"/>
              </a:ext>
            </a:extLst>
          </p:cNvPr>
          <p:cNvSpPr>
            <a:spLocks noGrp="1"/>
          </p:cNvSpPr>
          <p:nvPr>
            <p:ph idx="1"/>
          </p:nvPr>
        </p:nvSpPr>
        <p:spPr>
          <a:xfrm>
            <a:off x="612646" y="1446647"/>
            <a:ext cx="10653579" cy="4780533"/>
          </a:xfrm>
        </p:spPr>
        <p:txBody>
          <a:bodyPr>
            <a:normAutofit/>
          </a:bodyPr>
          <a:lstStyle/>
          <a:p>
            <a:pPr marL="342900" indent="-342900">
              <a:buFont typeface="+mj-lt"/>
              <a:buAutoNum type="arabicPeriod"/>
            </a:pPr>
            <a:r>
              <a:rPr lang="en-US" sz="1600" b="0" i="0" dirty="0">
                <a:solidFill>
                  <a:srgbClr val="2C3E50"/>
                </a:solidFill>
                <a:effectLst/>
                <a:latin typeface="Calibri" panose="020F0502020204030204" pitchFamily="34" charset="0"/>
              </a:rPr>
              <a:t>www.britannica.com. (2024). </a:t>
            </a:r>
            <a:r>
              <a:rPr lang="en-US" sz="1600" b="0" i="1" dirty="0">
                <a:solidFill>
                  <a:srgbClr val="2C3E50"/>
                </a:solidFill>
                <a:effectLst/>
                <a:latin typeface="Calibri" panose="020F0502020204030204" pitchFamily="34" charset="0"/>
              </a:rPr>
              <a:t>Britannica Money</a:t>
            </a:r>
            <a:r>
              <a:rPr lang="en-US" sz="1600" b="0" i="0" dirty="0">
                <a:solidFill>
                  <a:srgbClr val="2C3E50"/>
                </a:solidFill>
                <a:effectLst/>
                <a:latin typeface="Calibri" panose="020F0502020204030204" pitchFamily="34" charset="0"/>
              </a:rPr>
              <a:t>. [online] Available at: </a:t>
            </a:r>
            <a:r>
              <a:rPr lang="en-US" sz="1600" b="0" i="0" dirty="0">
                <a:solidFill>
                  <a:srgbClr val="2C3E50"/>
                </a:solidFill>
                <a:effectLst/>
                <a:latin typeface="Calibri" panose="020F0502020204030204" pitchFamily="34" charset="0"/>
                <a:hlinkClick r:id="rId4"/>
              </a:rPr>
              <a:t>https://www.britannica.com/money/Philips</a:t>
            </a:r>
            <a:r>
              <a:rPr lang="en-US" sz="1600" b="0" i="0" dirty="0">
                <a:solidFill>
                  <a:srgbClr val="2C3E50"/>
                </a:solidFill>
                <a:effectLst/>
                <a:latin typeface="Calibri" panose="020F0502020204030204" pitchFamily="34" charset="0"/>
              </a:rPr>
              <a:t>.</a:t>
            </a:r>
          </a:p>
          <a:p>
            <a:pPr marL="342900" indent="-342900">
              <a:buFont typeface="+mj-lt"/>
              <a:buAutoNum type="arabicPeriod"/>
            </a:pPr>
            <a:r>
              <a:rPr lang="en-US" sz="1600" dirty="0">
                <a:solidFill>
                  <a:srgbClr val="2C3E50"/>
                </a:solidFill>
                <a:latin typeface="Calibri" panose="020F0502020204030204" pitchFamily="34" charset="0"/>
              </a:rPr>
              <a:t>GeeksforGeeks. (2020). Data Science Process. [online] Available at: </a:t>
            </a:r>
            <a:r>
              <a:rPr lang="en-US" sz="1600" dirty="0">
                <a:solidFill>
                  <a:srgbClr val="2C3E50"/>
                </a:solidFill>
                <a:latin typeface="Calibri" panose="020F0502020204030204" pitchFamily="34" charset="0"/>
                <a:hlinkClick r:id="rId5"/>
              </a:rPr>
              <a:t>https://www.geeksforgeeks.org/data-science-process/</a:t>
            </a:r>
            <a:r>
              <a:rPr lang="en-US" sz="1600" dirty="0">
                <a:solidFill>
                  <a:srgbClr val="2C3E50"/>
                </a:solidFill>
                <a:latin typeface="Calibri" panose="020F0502020204030204" pitchFamily="34" charset="0"/>
              </a:rPr>
              <a:t>.</a:t>
            </a:r>
          </a:p>
          <a:p>
            <a:pPr marL="0" indent="0">
              <a:buNone/>
            </a:pPr>
            <a:endParaRPr lang="en-US" sz="1600" dirty="0">
              <a:solidFill>
                <a:srgbClr val="2C3E50"/>
              </a:solidFill>
              <a:latin typeface="Calibri" panose="020F0502020204030204" pitchFamily="34" charset="0"/>
            </a:endParaRPr>
          </a:p>
        </p:txBody>
      </p:sp>
    </p:spTree>
    <p:extLst>
      <p:ext uri="{BB962C8B-B14F-4D97-AF65-F5344CB8AC3E}">
        <p14:creationId xmlns:p14="http://schemas.microsoft.com/office/powerpoint/2010/main" val="1362051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00DC1B0-7E1A-BD02-3F93-19E6B1B75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close up of a blue and yellow surface&#10;&#10;AI-generated content may be incorrect.">
            <a:extLst>
              <a:ext uri="{FF2B5EF4-FFF2-40B4-BE49-F238E27FC236}">
                <a16:creationId xmlns:a16="http://schemas.microsoft.com/office/drawing/2014/main" id="{DC7A9502-5241-A446-FD69-EF579E7279B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17988" y="-91169"/>
            <a:ext cx="12349253" cy="6949169"/>
          </a:xfrm>
          <a:prstGeom prst="rect">
            <a:avLst/>
          </a:prstGeom>
        </p:spPr>
      </p:pic>
      <p:graphicFrame>
        <p:nvGraphicFramePr>
          <p:cNvPr id="5" name="Content Placeholder 2">
            <a:extLst>
              <a:ext uri="{FF2B5EF4-FFF2-40B4-BE49-F238E27FC236}">
                <a16:creationId xmlns:a16="http://schemas.microsoft.com/office/drawing/2014/main" id="{84A54AA8-214C-444A-F855-A94829481834}"/>
              </a:ext>
            </a:extLst>
          </p:cNvPr>
          <p:cNvGraphicFramePr>
            <a:graphicFrameLocks noGrp="1"/>
          </p:cNvGraphicFramePr>
          <p:nvPr>
            <p:ph idx="1"/>
            <p:extLst>
              <p:ext uri="{D42A27DB-BD31-4B8C-83A1-F6EECF244321}">
                <p14:modId xmlns:p14="http://schemas.microsoft.com/office/powerpoint/2010/main" val="1432013849"/>
              </p:ext>
            </p:extLst>
          </p:nvPr>
        </p:nvGraphicFramePr>
        <p:xfrm>
          <a:off x="4608246" y="548640"/>
          <a:ext cx="6949440" cy="57866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Rectangle: Rounded Corners 7">
            <a:extLst>
              <a:ext uri="{FF2B5EF4-FFF2-40B4-BE49-F238E27FC236}">
                <a16:creationId xmlns:a16="http://schemas.microsoft.com/office/drawing/2014/main" id="{EAB18F97-03F3-8407-8B5F-1F59A4955379}"/>
              </a:ext>
            </a:extLst>
          </p:cNvPr>
          <p:cNvSpPr/>
          <p:nvPr/>
        </p:nvSpPr>
        <p:spPr>
          <a:xfrm>
            <a:off x="349734" y="2816867"/>
            <a:ext cx="3755923" cy="1224266"/>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F6EA35C5-2049-88F8-0811-7EB61A24CC95}"/>
              </a:ext>
            </a:extLst>
          </p:cNvPr>
          <p:cNvSpPr>
            <a:spLocks noGrp="1"/>
          </p:cNvSpPr>
          <p:nvPr>
            <p:ph type="title"/>
          </p:nvPr>
        </p:nvSpPr>
        <p:spPr>
          <a:xfrm>
            <a:off x="612649" y="548638"/>
            <a:ext cx="3493008" cy="5788152"/>
          </a:xfrm>
        </p:spPr>
        <p:txBody>
          <a:bodyPr anchor="ctr">
            <a:normAutofit/>
          </a:bodyPr>
          <a:lstStyle/>
          <a:p>
            <a:r>
              <a:rPr lang="en-US" sz="4000" dirty="0">
                <a:solidFill>
                  <a:srgbClr val="169C9A"/>
                </a:solidFill>
              </a:rPr>
              <a:t>Introduction</a:t>
            </a:r>
          </a:p>
        </p:txBody>
      </p:sp>
    </p:spTree>
    <p:extLst>
      <p:ext uri="{BB962C8B-B14F-4D97-AF65-F5344CB8AC3E}">
        <p14:creationId xmlns:p14="http://schemas.microsoft.com/office/powerpoint/2010/main" val="847003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A close up of a blue and yellow surface&#10;&#10;AI-generated content may be incorrect.">
            <a:extLst>
              <a:ext uri="{FF2B5EF4-FFF2-40B4-BE49-F238E27FC236}">
                <a16:creationId xmlns:a16="http://schemas.microsoft.com/office/drawing/2014/main" id="{BFB08089-5657-964D-4527-6AD3482B3D9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2680"/>
            <a:ext cx="12192000" cy="6860680"/>
          </a:xfrm>
          <a:prstGeom prst="rect">
            <a:avLst/>
          </a:prstGeom>
        </p:spPr>
      </p:pic>
      <p:sp>
        <p:nvSpPr>
          <p:cNvPr id="7" name="Rectangle: Rounded Corners 6">
            <a:extLst>
              <a:ext uri="{FF2B5EF4-FFF2-40B4-BE49-F238E27FC236}">
                <a16:creationId xmlns:a16="http://schemas.microsoft.com/office/drawing/2014/main" id="{235A665C-A002-39C7-7AF3-58654E06CA93}"/>
              </a:ext>
            </a:extLst>
          </p:cNvPr>
          <p:cNvSpPr/>
          <p:nvPr/>
        </p:nvSpPr>
        <p:spPr>
          <a:xfrm>
            <a:off x="209427" y="531417"/>
            <a:ext cx="5621102" cy="74281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graphicFrame>
        <p:nvGraphicFramePr>
          <p:cNvPr id="11" name="Content Placeholder 2">
            <a:extLst>
              <a:ext uri="{FF2B5EF4-FFF2-40B4-BE49-F238E27FC236}">
                <a16:creationId xmlns:a16="http://schemas.microsoft.com/office/drawing/2014/main" id="{AF84215B-D57F-ACAF-D6E2-5BCE017E7847}"/>
              </a:ext>
            </a:extLst>
          </p:cNvPr>
          <p:cNvGraphicFramePr>
            <a:graphicFrameLocks noGrp="1"/>
          </p:cNvGraphicFramePr>
          <p:nvPr>
            <p:ph idx="1"/>
            <p:extLst>
              <p:ext uri="{D42A27DB-BD31-4B8C-83A1-F6EECF244321}">
                <p14:modId xmlns:p14="http://schemas.microsoft.com/office/powerpoint/2010/main" val="3767339190"/>
              </p:ext>
            </p:extLst>
          </p:nvPr>
        </p:nvGraphicFramePr>
        <p:xfrm>
          <a:off x="314631" y="1397135"/>
          <a:ext cx="8042787" cy="533796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Light blue headphones">
            <a:extLst>
              <a:ext uri="{FF2B5EF4-FFF2-40B4-BE49-F238E27FC236}">
                <a16:creationId xmlns:a16="http://schemas.microsoft.com/office/drawing/2014/main" id="{E6AB5BC3-8BA8-2629-7756-ABF5D43D5BA9}"/>
              </a:ext>
            </a:extLst>
          </p:cNvPr>
          <p:cNvPicPr>
            <a:picLocks noChangeAspect="1"/>
          </p:cNvPicPr>
          <p:nvPr/>
        </p:nvPicPr>
        <p:blipFill>
          <a:blip r:embed="rId9"/>
          <a:srcRect l="10234" r="42595" b="-1"/>
          <a:stretch>
            <a:fillRect/>
          </a:stretch>
        </p:blipFill>
        <p:spPr>
          <a:xfrm>
            <a:off x="8357418" y="10"/>
            <a:ext cx="3834581" cy="6857990"/>
          </a:xfrm>
          <a:prstGeom prst="rect">
            <a:avLst/>
          </a:prstGeom>
        </p:spPr>
      </p:pic>
      <p:sp>
        <p:nvSpPr>
          <p:cNvPr id="2" name="Title 1">
            <a:extLst>
              <a:ext uri="{FF2B5EF4-FFF2-40B4-BE49-F238E27FC236}">
                <a16:creationId xmlns:a16="http://schemas.microsoft.com/office/drawing/2014/main" id="{2CD5FBBD-2DFC-8FB6-B037-6332DF80A742}"/>
              </a:ext>
            </a:extLst>
          </p:cNvPr>
          <p:cNvSpPr>
            <a:spLocks noGrp="1"/>
          </p:cNvSpPr>
          <p:nvPr>
            <p:ph type="title"/>
          </p:nvPr>
        </p:nvSpPr>
        <p:spPr>
          <a:xfrm>
            <a:off x="314632" y="412954"/>
            <a:ext cx="6035040" cy="742813"/>
          </a:xfrm>
        </p:spPr>
        <p:txBody>
          <a:bodyPr anchor="b">
            <a:normAutofit fontScale="90000"/>
          </a:bodyPr>
          <a:lstStyle/>
          <a:p>
            <a:r>
              <a:rPr lang="en-US" dirty="0">
                <a:solidFill>
                  <a:srgbClr val="169C9A"/>
                </a:solidFill>
              </a:rPr>
              <a:t>Data of the three products</a:t>
            </a:r>
          </a:p>
        </p:txBody>
      </p:sp>
    </p:spTree>
    <p:extLst>
      <p:ext uri="{BB962C8B-B14F-4D97-AF65-F5344CB8AC3E}">
        <p14:creationId xmlns:p14="http://schemas.microsoft.com/office/powerpoint/2010/main" val="3833844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blue and yellow surface&#10;&#10;AI-generated content may be incorrect.">
            <a:extLst>
              <a:ext uri="{FF2B5EF4-FFF2-40B4-BE49-F238E27FC236}">
                <a16:creationId xmlns:a16="http://schemas.microsoft.com/office/drawing/2014/main" id="{65EA4C93-8E64-E654-9C62-9FE8F5A2987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8627" y="-45585"/>
            <a:ext cx="12349253" cy="6949169"/>
          </a:xfrm>
          <a:prstGeom prst="rect">
            <a:avLst/>
          </a:prstGeom>
        </p:spPr>
      </p:pic>
      <p:sp>
        <p:nvSpPr>
          <p:cNvPr id="5" name="Rectangle: Rounded Corners 4">
            <a:extLst>
              <a:ext uri="{FF2B5EF4-FFF2-40B4-BE49-F238E27FC236}">
                <a16:creationId xmlns:a16="http://schemas.microsoft.com/office/drawing/2014/main" id="{7582FEB4-631C-46EA-B212-7651910D0476}"/>
              </a:ext>
            </a:extLst>
          </p:cNvPr>
          <p:cNvSpPr/>
          <p:nvPr/>
        </p:nvSpPr>
        <p:spPr>
          <a:xfrm>
            <a:off x="497693" y="514006"/>
            <a:ext cx="7500702" cy="777446"/>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DDD297A1-83AC-4883-30F4-6BE95F54B30F}"/>
              </a:ext>
            </a:extLst>
          </p:cNvPr>
          <p:cNvSpPr>
            <a:spLocks noGrp="1"/>
          </p:cNvSpPr>
          <p:nvPr>
            <p:ph type="title"/>
          </p:nvPr>
        </p:nvSpPr>
        <p:spPr/>
        <p:txBody>
          <a:bodyPr/>
          <a:lstStyle/>
          <a:p>
            <a:r>
              <a:rPr lang="en-US" dirty="0">
                <a:solidFill>
                  <a:srgbClr val="169C9A"/>
                </a:solidFill>
              </a:rPr>
              <a:t>Data Description and Relevance</a:t>
            </a:r>
          </a:p>
        </p:txBody>
      </p:sp>
      <p:sp>
        <p:nvSpPr>
          <p:cNvPr id="6" name="Rectangle: Rounded Corners 5">
            <a:extLst>
              <a:ext uri="{FF2B5EF4-FFF2-40B4-BE49-F238E27FC236}">
                <a16:creationId xmlns:a16="http://schemas.microsoft.com/office/drawing/2014/main" id="{FCFA2066-1E93-97C8-C8CC-68F47B1BAB6F}"/>
              </a:ext>
            </a:extLst>
          </p:cNvPr>
          <p:cNvSpPr/>
          <p:nvPr/>
        </p:nvSpPr>
        <p:spPr>
          <a:xfrm>
            <a:off x="497692" y="1716254"/>
            <a:ext cx="10653577" cy="2256306"/>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Rectangle: Rounded Corners 6">
            <a:extLst>
              <a:ext uri="{FF2B5EF4-FFF2-40B4-BE49-F238E27FC236}">
                <a16:creationId xmlns:a16="http://schemas.microsoft.com/office/drawing/2014/main" id="{D0DBD3F6-B8B8-0B0B-93DD-19D6EAFA17C1}"/>
              </a:ext>
            </a:extLst>
          </p:cNvPr>
          <p:cNvSpPr/>
          <p:nvPr/>
        </p:nvSpPr>
        <p:spPr>
          <a:xfrm>
            <a:off x="497693" y="4087688"/>
            <a:ext cx="10653576" cy="1896552"/>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3" name="Content Placeholder 2">
            <a:extLst>
              <a:ext uri="{FF2B5EF4-FFF2-40B4-BE49-F238E27FC236}">
                <a16:creationId xmlns:a16="http://schemas.microsoft.com/office/drawing/2014/main" id="{6563D4EB-15E4-D329-10C0-8BE3D3B1757E}"/>
              </a:ext>
            </a:extLst>
          </p:cNvPr>
          <p:cNvSpPr>
            <a:spLocks noGrp="1"/>
          </p:cNvSpPr>
          <p:nvPr>
            <p:ph idx="1"/>
          </p:nvPr>
        </p:nvSpPr>
        <p:spPr>
          <a:xfrm>
            <a:off x="612648" y="1715532"/>
            <a:ext cx="10448642" cy="4173991"/>
          </a:xfrm>
        </p:spPr>
        <p:txBody>
          <a:bodyPr/>
          <a:lstStyle/>
          <a:p>
            <a:r>
              <a:rPr lang="en-US" b="1" dirty="0">
                <a:solidFill>
                  <a:srgbClr val="169C9A"/>
                </a:solidFill>
              </a:rPr>
              <a:t>Collected Columns:</a:t>
            </a:r>
          </a:p>
          <a:p>
            <a:pPr lvl="1"/>
            <a:r>
              <a:rPr lang="en-US" b="1" dirty="0">
                <a:solidFill>
                  <a:srgbClr val="169C9A"/>
                </a:solidFill>
              </a:rPr>
              <a:t>Time: Date and time of record</a:t>
            </a:r>
          </a:p>
          <a:p>
            <a:pPr lvl="1"/>
            <a:r>
              <a:rPr lang="en-US" b="1" dirty="0">
                <a:solidFill>
                  <a:srgbClr val="169C9A"/>
                </a:solidFill>
              </a:rPr>
              <a:t>Sales Rank: Popularity indicator, as lower the rank is, as the product is more popular</a:t>
            </a:r>
          </a:p>
          <a:p>
            <a:pPr lvl="1"/>
            <a:r>
              <a:rPr lang="en-US" b="1" dirty="0">
                <a:solidFill>
                  <a:srgbClr val="169C9A"/>
                </a:solidFill>
              </a:rPr>
              <a:t>New Price: Actual Price</a:t>
            </a:r>
          </a:p>
          <a:p>
            <a:pPr lvl="1"/>
            <a:r>
              <a:rPr lang="en-US" b="1" dirty="0">
                <a:solidFill>
                  <a:srgbClr val="169C9A"/>
                </a:solidFill>
              </a:rPr>
              <a:t>List Price: Manufacturer’s suggested price</a:t>
            </a:r>
          </a:p>
          <a:p>
            <a:pPr marL="228600" lvl="1" indent="0">
              <a:buNone/>
            </a:pPr>
            <a:endParaRPr lang="en-US" b="1" dirty="0">
              <a:solidFill>
                <a:srgbClr val="169C9A"/>
              </a:solidFill>
            </a:endParaRPr>
          </a:p>
          <a:p>
            <a:r>
              <a:rPr lang="en-US" b="1" dirty="0">
                <a:solidFill>
                  <a:srgbClr val="169C9A"/>
                </a:solidFill>
              </a:rPr>
              <a:t>Relevance:</a:t>
            </a:r>
          </a:p>
          <a:p>
            <a:pPr lvl="1"/>
            <a:r>
              <a:rPr lang="en-US" b="1" dirty="0">
                <a:solidFill>
                  <a:srgbClr val="169C9A"/>
                </a:solidFill>
              </a:rPr>
              <a:t>Track product demand over time along price changes (Sales Rank with New Price)</a:t>
            </a:r>
          </a:p>
          <a:p>
            <a:pPr lvl="1"/>
            <a:r>
              <a:rPr lang="en-US" b="1" dirty="0">
                <a:solidFill>
                  <a:srgbClr val="169C9A"/>
                </a:solidFill>
              </a:rPr>
              <a:t>Analyzing pricing and promotions strategies (Discount with Sales Rank)</a:t>
            </a:r>
          </a:p>
          <a:p>
            <a:pPr lvl="1"/>
            <a:r>
              <a:rPr lang="en-US" b="1" dirty="0">
                <a:solidFill>
                  <a:srgbClr val="169C9A"/>
                </a:solidFill>
              </a:rPr>
              <a:t>Identify trends and seasonal patters (Sales Rank with Time)</a:t>
            </a:r>
          </a:p>
        </p:txBody>
      </p:sp>
    </p:spTree>
    <p:extLst>
      <p:ext uri="{BB962C8B-B14F-4D97-AF65-F5344CB8AC3E}">
        <p14:creationId xmlns:p14="http://schemas.microsoft.com/office/powerpoint/2010/main" val="1454266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2AFC67-0973-EC0D-F14E-710D701B2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close up of a blue and yellow surface&#10;&#10;AI-generated content may be incorrect.">
            <a:extLst>
              <a:ext uri="{FF2B5EF4-FFF2-40B4-BE49-F238E27FC236}">
                <a16:creationId xmlns:a16="http://schemas.microsoft.com/office/drawing/2014/main" id="{5F5BBB6B-DF5D-AB85-9A1E-B6D05DFF36D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8627" y="-45585"/>
            <a:ext cx="12349253" cy="6949169"/>
          </a:xfrm>
          <a:prstGeom prst="rect">
            <a:avLst/>
          </a:prstGeom>
        </p:spPr>
      </p:pic>
      <p:pic>
        <p:nvPicPr>
          <p:cNvPr id="5" name="Picture 4" descr="Digital financial graph">
            <a:extLst>
              <a:ext uri="{FF2B5EF4-FFF2-40B4-BE49-F238E27FC236}">
                <a16:creationId xmlns:a16="http://schemas.microsoft.com/office/drawing/2014/main" id="{644442C8-3C98-24B1-F2B3-690767F3CF68}"/>
              </a:ext>
            </a:extLst>
          </p:cNvPr>
          <p:cNvPicPr>
            <a:picLocks noChangeAspect="1"/>
          </p:cNvPicPr>
          <p:nvPr/>
        </p:nvPicPr>
        <p:blipFill>
          <a:blip r:embed="rId4"/>
          <a:srcRect l="27134" r="11847"/>
          <a:stretch>
            <a:fillRect/>
          </a:stretch>
        </p:blipFill>
        <p:spPr>
          <a:xfrm>
            <a:off x="6847840" y="-91169"/>
            <a:ext cx="5344160" cy="6949169"/>
          </a:xfrm>
          <a:prstGeom prst="rect">
            <a:avLst/>
          </a:prstGeom>
        </p:spPr>
      </p:pic>
      <p:sp>
        <p:nvSpPr>
          <p:cNvPr id="6" name="Rectangle: Rounded Corners 5">
            <a:extLst>
              <a:ext uri="{FF2B5EF4-FFF2-40B4-BE49-F238E27FC236}">
                <a16:creationId xmlns:a16="http://schemas.microsoft.com/office/drawing/2014/main" id="{25DCDF57-0C73-DE8A-471E-9FCAFCEE5BD1}"/>
              </a:ext>
            </a:extLst>
          </p:cNvPr>
          <p:cNvSpPr/>
          <p:nvPr/>
        </p:nvSpPr>
        <p:spPr>
          <a:xfrm>
            <a:off x="368943" y="346232"/>
            <a:ext cx="6072498" cy="883128"/>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Rectangle: Rounded Corners 6">
            <a:extLst>
              <a:ext uri="{FF2B5EF4-FFF2-40B4-BE49-F238E27FC236}">
                <a16:creationId xmlns:a16="http://schemas.microsoft.com/office/drawing/2014/main" id="{DFC034B6-8CA3-7857-2428-8F5501457665}"/>
              </a:ext>
            </a:extLst>
          </p:cNvPr>
          <p:cNvSpPr/>
          <p:nvPr/>
        </p:nvSpPr>
        <p:spPr>
          <a:xfrm>
            <a:off x="328677" y="1542380"/>
            <a:ext cx="6072498" cy="4575788"/>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3" name="Content Placeholder 2">
            <a:extLst>
              <a:ext uri="{FF2B5EF4-FFF2-40B4-BE49-F238E27FC236}">
                <a16:creationId xmlns:a16="http://schemas.microsoft.com/office/drawing/2014/main" id="{79D31A5F-109F-BEDD-1A17-03D24D045122}"/>
              </a:ext>
            </a:extLst>
          </p:cNvPr>
          <p:cNvSpPr>
            <a:spLocks noGrp="1"/>
          </p:cNvSpPr>
          <p:nvPr>
            <p:ph idx="1"/>
          </p:nvPr>
        </p:nvSpPr>
        <p:spPr>
          <a:xfrm>
            <a:off x="470850" y="1769064"/>
            <a:ext cx="5788152" cy="4122420"/>
          </a:xfrm>
        </p:spPr>
        <p:txBody>
          <a:bodyPr>
            <a:normAutofit fontScale="85000" lnSpcReduction="20000"/>
          </a:bodyPr>
          <a:lstStyle/>
          <a:p>
            <a:r>
              <a:rPr lang="en-US" b="1" dirty="0">
                <a:solidFill>
                  <a:srgbClr val="169C9A"/>
                </a:solidFill>
              </a:rPr>
              <a:t>Hellium 10: To import data of the three products from Amazon.</a:t>
            </a:r>
          </a:p>
          <a:p>
            <a:endParaRPr lang="en-US" b="1" dirty="0">
              <a:solidFill>
                <a:srgbClr val="169C9A"/>
              </a:solidFill>
            </a:endParaRPr>
          </a:p>
          <a:p>
            <a:r>
              <a:rPr lang="en-US" b="1" dirty="0">
                <a:solidFill>
                  <a:srgbClr val="169C9A"/>
                </a:solidFill>
              </a:rPr>
              <a:t>Excel: To group the three products in one sheet, handle missing values, and data exploration.</a:t>
            </a:r>
          </a:p>
          <a:p>
            <a:endParaRPr lang="en-US" b="1" dirty="0">
              <a:solidFill>
                <a:srgbClr val="169C9A"/>
              </a:solidFill>
            </a:endParaRPr>
          </a:p>
          <a:p>
            <a:r>
              <a:rPr lang="en-US" b="1" dirty="0">
                <a:solidFill>
                  <a:srgbClr val="169C9A"/>
                </a:solidFill>
              </a:rPr>
              <a:t>Power BI: Visualize data to find insights and recommendations. Also, finding relationships between features such as new price and sales rank.</a:t>
            </a:r>
          </a:p>
          <a:p>
            <a:r>
              <a:rPr lang="en-US" b="1" dirty="0">
                <a:solidFill>
                  <a:srgbClr val="169C9A"/>
                </a:solidFill>
              </a:rPr>
              <a:t>Orange: To predict sales rank for the three products to take the suitable measure.</a:t>
            </a:r>
          </a:p>
        </p:txBody>
      </p:sp>
      <p:sp>
        <p:nvSpPr>
          <p:cNvPr id="2" name="Title 1">
            <a:extLst>
              <a:ext uri="{FF2B5EF4-FFF2-40B4-BE49-F238E27FC236}">
                <a16:creationId xmlns:a16="http://schemas.microsoft.com/office/drawing/2014/main" id="{E041D306-DEB4-8404-C06A-3E1EFBF81B96}"/>
              </a:ext>
            </a:extLst>
          </p:cNvPr>
          <p:cNvSpPr>
            <a:spLocks noGrp="1"/>
          </p:cNvSpPr>
          <p:nvPr>
            <p:ph type="title"/>
          </p:nvPr>
        </p:nvSpPr>
        <p:spPr>
          <a:xfrm>
            <a:off x="368942" y="427274"/>
            <a:ext cx="6479032" cy="687832"/>
          </a:xfrm>
        </p:spPr>
        <p:txBody>
          <a:bodyPr anchor="b">
            <a:normAutofit/>
          </a:bodyPr>
          <a:lstStyle/>
          <a:p>
            <a:r>
              <a:rPr lang="en-US" sz="3200" dirty="0">
                <a:solidFill>
                  <a:srgbClr val="169C9A"/>
                </a:solidFill>
              </a:rPr>
              <a:t>Tools and Technologies Used</a:t>
            </a:r>
          </a:p>
        </p:txBody>
      </p:sp>
    </p:spTree>
    <p:extLst>
      <p:ext uri="{BB962C8B-B14F-4D97-AF65-F5344CB8AC3E}">
        <p14:creationId xmlns:p14="http://schemas.microsoft.com/office/powerpoint/2010/main" val="2908205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EE6F7C88-F226-D105-3339-84BE7758D99B}"/>
              </a:ext>
            </a:extLst>
          </p:cNvPr>
          <p:cNvSpPr/>
          <p:nvPr/>
        </p:nvSpPr>
        <p:spPr>
          <a:xfrm>
            <a:off x="2760702" y="399506"/>
            <a:ext cx="7031450" cy="101393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748D918D-2FE5-FF81-D5F8-D3D850BAE8B4}"/>
              </a:ext>
            </a:extLst>
          </p:cNvPr>
          <p:cNvSpPr>
            <a:spLocks noGrp="1"/>
          </p:cNvSpPr>
          <p:nvPr>
            <p:ph type="title"/>
          </p:nvPr>
        </p:nvSpPr>
        <p:spPr>
          <a:xfrm>
            <a:off x="2926354" y="550898"/>
            <a:ext cx="6700145" cy="715667"/>
          </a:xfrm>
        </p:spPr>
        <p:txBody>
          <a:bodyPr>
            <a:normAutofit fontScale="90000"/>
          </a:bodyPr>
          <a:lstStyle/>
          <a:p>
            <a:r>
              <a:rPr lang="en-US" dirty="0">
                <a:solidFill>
                  <a:srgbClr val="169C9A"/>
                </a:solidFill>
              </a:rPr>
              <a:t>Data science solution Flowchart</a:t>
            </a:r>
          </a:p>
        </p:txBody>
      </p:sp>
      <p:sp>
        <p:nvSpPr>
          <p:cNvPr id="11" name="TextBox 10">
            <a:extLst>
              <a:ext uri="{FF2B5EF4-FFF2-40B4-BE49-F238E27FC236}">
                <a16:creationId xmlns:a16="http://schemas.microsoft.com/office/drawing/2014/main" id="{829476A3-7360-B569-846B-9EE72333689E}"/>
              </a:ext>
            </a:extLst>
          </p:cNvPr>
          <p:cNvSpPr txBox="1"/>
          <p:nvPr/>
        </p:nvSpPr>
        <p:spPr>
          <a:xfrm>
            <a:off x="9416716" y="6433010"/>
            <a:ext cx="2775284" cy="369332"/>
          </a:xfrm>
          <a:prstGeom prst="rect">
            <a:avLst/>
          </a:prstGeom>
          <a:noFill/>
        </p:spPr>
        <p:txBody>
          <a:bodyPr wrap="square">
            <a:spAutoFit/>
          </a:bodyPr>
          <a:lstStyle/>
          <a:p>
            <a:r>
              <a:rPr lang="en-US" dirty="0">
                <a:solidFill>
                  <a:schemeClr val="bg1"/>
                </a:solidFill>
              </a:rPr>
              <a:t>(GeeksforGeeks, 2020)</a:t>
            </a:r>
          </a:p>
        </p:txBody>
      </p:sp>
      <p:pic>
        <p:nvPicPr>
          <p:cNvPr id="15" name="Picture 14">
            <a:extLst>
              <a:ext uri="{FF2B5EF4-FFF2-40B4-BE49-F238E27FC236}">
                <a16:creationId xmlns:a16="http://schemas.microsoft.com/office/drawing/2014/main" id="{060D133F-A3CB-CBB6-2E7A-CF34A736E06F}"/>
              </a:ext>
            </a:extLst>
          </p:cNvPr>
          <p:cNvPicPr>
            <a:picLocks noChangeAspect="1"/>
          </p:cNvPicPr>
          <p:nvPr/>
        </p:nvPicPr>
        <p:blipFill>
          <a:blip r:embed="rId3"/>
          <a:stretch>
            <a:fillRect/>
          </a:stretch>
        </p:blipFill>
        <p:spPr>
          <a:xfrm>
            <a:off x="1015315" y="1611656"/>
            <a:ext cx="10161370" cy="4623137"/>
          </a:xfrm>
          <a:prstGeom prst="rect">
            <a:avLst/>
          </a:prstGeom>
        </p:spPr>
      </p:pic>
    </p:spTree>
    <p:extLst>
      <p:ext uri="{BB962C8B-B14F-4D97-AF65-F5344CB8AC3E}">
        <p14:creationId xmlns:p14="http://schemas.microsoft.com/office/powerpoint/2010/main" val="4287610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0F74E870-1E5A-DC33-177F-501E97E9CBBD}"/>
              </a:ext>
            </a:extLst>
          </p:cNvPr>
          <p:cNvSpPr/>
          <p:nvPr/>
        </p:nvSpPr>
        <p:spPr>
          <a:xfrm>
            <a:off x="7569200" y="509480"/>
            <a:ext cx="4013200" cy="5808895"/>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5" name="Rectangle: Rounded Corners 4">
            <a:extLst>
              <a:ext uri="{FF2B5EF4-FFF2-40B4-BE49-F238E27FC236}">
                <a16:creationId xmlns:a16="http://schemas.microsoft.com/office/drawing/2014/main" id="{54AA478A-AD72-D7E9-9854-E6AD64C7E400}"/>
              </a:ext>
            </a:extLst>
          </p:cNvPr>
          <p:cNvSpPr/>
          <p:nvPr/>
        </p:nvSpPr>
        <p:spPr>
          <a:xfrm>
            <a:off x="437475" y="270693"/>
            <a:ext cx="6420525" cy="101393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DF5C464C-1630-7644-A471-1C6E57AF1E30}"/>
              </a:ext>
            </a:extLst>
          </p:cNvPr>
          <p:cNvSpPr>
            <a:spLocks noGrp="1"/>
          </p:cNvSpPr>
          <p:nvPr>
            <p:ph type="title"/>
          </p:nvPr>
        </p:nvSpPr>
        <p:spPr>
          <a:xfrm>
            <a:off x="437475" y="509480"/>
            <a:ext cx="6420525" cy="660400"/>
          </a:xfrm>
        </p:spPr>
        <p:txBody>
          <a:bodyPr>
            <a:normAutofit fontScale="90000"/>
          </a:bodyPr>
          <a:lstStyle/>
          <a:p>
            <a:r>
              <a:rPr lang="en-US" dirty="0">
                <a:solidFill>
                  <a:srgbClr val="169C9A"/>
                </a:solidFill>
              </a:rPr>
              <a:t>Insights and Recommendations</a:t>
            </a:r>
          </a:p>
        </p:txBody>
      </p:sp>
      <p:pic>
        <p:nvPicPr>
          <p:cNvPr id="7" name="Content Placeholder 6">
            <a:extLst>
              <a:ext uri="{FF2B5EF4-FFF2-40B4-BE49-F238E27FC236}">
                <a16:creationId xmlns:a16="http://schemas.microsoft.com/office/drawing/2014/main" id="{8AD8DCD9-B2A3-F478-343C-714D20D141A3}"/>
              </a:ext>
            </a:extLst>
          </p:cNvPr>
          <p:cNvPicPr>
            <a:picLocks noGrp="1" noChangeAspect="1"/>
          </p:cNvPicPr>
          <p:nvPr>
            <p:ph idx="1"/>
          </p:nvPr>
        </p:nvPicPr>
        <p:blipFill>
          <a:blip r:embed="rId3"/>
          <a:stretch>
            <a:fillRect/>
          </a:stretch>
        </p:blipFill>
        <p:spPr>
          <a:xfrm>
            <a:off x="461695" y="1408667"/>
            <a:ext cx="6751905" cy="2248095"/>
          </a:xfrm>
        </p:spPr>
      </p:pic>
      <p:sp>
        <p:nvSpPr>
          <p:cNvPr id="8" name="TextBox 7">
            <a:extLst>
              <a:ext uri="{FF2B5EF4-FFF2-40B4-BE49-F238E27FC236}">
                <a16:creationId xmlns:a16="http://schemas.microsoft.com/office/drawing/2014/main" id="{B8FC271D-2D97-CD51-56D7-F45872B3667A}"/>
              </a:ext>
            </a:extLst>
          </p:cNvPr>
          <p:cNvSpPr txBox="1"/>
          <p:nvPr/>
        </p:nvSpPr>
        <p:spPr>
          <a:xfrm>
            <a:off x="7992020" y="686064"/>
            <a:ext cx="3119120" cy="5632311"/>
          </a:xfrm>
          <a:prstGeom prst="rect">
            <a:avLst/>
          </a:prstGeom>
          <a:noFill/>
        </p:spPr>
        <p:txBody>
          <a:bodyPr wrap="square" rtlCol="0">
            <a:spAutoFit/>
          </a:bodyPr>
          <a:lstStyle/>
          <a:p>
            <a:r>
              <a:rPr lang="en-US" dirty="0">
                <a:solidFill>
                  <a:srgbClr val="169C9A"/>
                </a:solidFill>
              </a:rPr>
              <a:t>This chart shows how directly sales rank and new price are. In most months and days, the new price increases the sales rank increases also.</a:t>
            </a:r>
          </a:p>
          <a:p>
            <a:endParaRPr lang="en-US" dirty="0">
              <a:solidFill>
                <a:srgbClr val="169C9A"/>
              </a:solidFill>
            </a:endParaRPr>
          </a:p>
          <a:p>
            <a:r>
              <a:rPr lang="en-US" dirty="0">
                <a:solidFill>
                  <a:srgbClr val="169C9A"/>
                </a:solidFill>
              </a:rPr>
              <a:t>This indicates that customers carry very well about the price, that’s why the sales rank becomes better when price is lower for the three products</a:t>
            </a:r>
          </a:p>
          <a:p>
            <a:endParaRPr lang="en-US" dirty="0">
              <a:solidFill>
                <a:srgbClr val="169C9A"/>
              </a:solidFill>
            </a:endParaRPr>
          </a:p>
          <a:p>
            <a:r>
              <a:rPr lang="en-US" dirty="0">
                <a:solidFill>
                  <a:srgbClr val="169C9A"/>
                </a:solidFill>
              </a:rPr>
              <a:t>If PHILPS plans to have better sales rank, they should lower the price in a way that it cause a small revenue but with big effect on sales rank.</a:t>
            </a:r>
          </a:p>
        </p:txBody>
      </p:sp>
      <p:pic>
        <p:nvPicPr>
          <p:cNvPr id="11" name="Picture 10">
            <a:extLst>
              <a:ext uri="{FF2B5EF4-FFF2-40B4-BE49-F238E27FC236}">
                <a16:creationId xmlns:a16="http://schemas.microsoft.com/office/drawing/2014/main" id="{85B9639D-7692-21E0-1453-8EDD58A95B18}"/>
              </a:ext>
            </a:extLst>
          </p:cNvPr>
          <p:cNvPicPr>
            <a:picLocks noChangeAspect="1"/>
          </p:cNvPicPr>
          <p:nvPr/>
        </p:nvPicPr>
        <p:blipFill>
          <a:blip r:embed="rId4"/>
          <a:stretch>
            <a:fillRect/>
          </a:stretch>
        </p:blipFill>
        <p:spPr>
          <a:xfrm>
            <a:off x="407559" y="3780802"/>
            <a:ext cx="6860176" cy="2167653"/>
          </a:xfrm>
          <a:prstGeom prst="rect">
            <a:avLst/>
          </a:prstGeom>
        </p:spPr>
      </p:pic>
    </p:spTree>
    <p:extLst>
      <p:ext uri="{BB962C8B-B14F-4D97-AF65-F5344CB8AC3E}">
        <p14:creationId xmlns:p14="http://schemas.microsoft.com/office/powerpoint/2010/main" val="7124957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E8EB843C-276E-3082-8681-9916C295386A}"/>
            </a:ext>
          </a:extLst>
        </p:cNvPr>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3DAFAF17-8E2A-93F4-47E1-785035375476}"/>
              </a:ext>
            </a:extLst>
          </p:cNvPr>
          <p:cNvSpPr/>
          <p:nvPr/>
        </p:nvSpPr>
        <p:spPr>
          <a:xfrm>
            <a:off x="843687" y="4946801"/>
            <a:ext cx="9948214" cy="1125411"/>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5" name="Rectangle: Rounded Corners 4">
            <a:extLst>
              <a:ext uri="{FF2B5EF4-FFF2-40B4-BE49-F238E27FC236}">
                <a16:creationId xmlns:a16="http://schemas.microsoft.com/office/drawing/2014/main" id="{22723C82-1C16-4EBB-FC75-2193B0B5E38A}"/>
              </a:ext>
            </a:extLst>
          </p:cNvPr>
          <p:cNvSpPr/>
          <p:nvPr/>
        </p:nvSpPr>
        <p:spPr>
          <a:xfrm>
            <a:off x="437475" y="270693"/>
            <a:ext cx="6420525" cy="101393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EF2B35EA-432D-8FA7-63BF-24D0C6C06E84}"/>
              </a:ext>
            </a:extLst>
          </p:cNvPr>
          <p:cNvSpPr>
            <a:spLocks noGrp="1"/>
          </p:cNvSpPr>
          <p:nvPr>
            <p:ph type="title"/>
          </p:nvPr>
        </p:nvSpPr>
        <p:spPr>
          <a:xfrm>
            <a:off x="437475" y="509480"/>
            <a:ext cx="6420525" cy="660400"/>
          </a:xfrm>
        </p:spPr>
        <p:txBody>
          <a:bodyPr>
            <a:normAutofit fontScale="90000"/>
          </a:bodyPr>
          <a:lstStyle/>
          <a:p>
            <a:r>
              <a:rPr lang="en-US" dirty="0">
                <a:solidFill>
                  <a:srgbClr val="169C9A"/>
                </a:solidFill>
              </a:rPr>
              <a:t>Insights and Recommendations</a:t>
            </a:r>
          </a:p>
        </p:txBody>
      </p:sp>
      <p:sp>
        <p:nvSpPr>
          <p:cNvPr id="8" name="TextBox 7">
            <a:extLst>
              <a:ext uri="{FF2B5EF4-FFF2-40B4-BE49-F238E27FC236}">
                <a16:creationId xmlns:a16="http://schemas.microsoft.com/office/drawing/2014/main" id="{C40A23AD-7C85-1785-085F-D9D17E995FD0}"/>
              </a:ext>
            </a:extLst>
          </p:cNvPr>
          <p:cNvSpPr txBox="1"/>
          <p:nvPr/>
        </p:nvSpPr>
        <p:spPr>
          <a:xfrm>
            <a:off x="920660" y="5047841"/>
            <a:ext cx="9645740" cy="923330"/>
          </a:xfrm>
          <a:prstGeom prst="rect">
            <a:avLst/>
          </a:prstGeom>
          <a:noFill/>
        </p:spPr>
        <p:txBody>
          <a:bodyPr wrap="square" rtlCol="0">
            <a:spAutoFit/>
          </a:bodyPr>
          <a:lstStyle/>
          <a:p>
            <a:r>
              <a:rPr lang="en-US" dirty="0">
                <a:solidFill>
                  <a:srgbClr val="169C9A"/>
                </a:solidFill>
              </a:rPr>
              <a:t>As we can see here it the new price is directly related to sales rank for the brush product as in the previous two products. Achieving Lower sales rand (Better) can be due to lower price</a:t>
            </a:r>
          </a:p>
        </p:txBody>
      </p:sp>
      <p:pic>
        <p:nvPicPr>
          <p:cNvPr id="12" name="Picture 11">
            <a:extLst>
              <a:ext uri="{FF2B5EF4-FFF2-40B4-BE49-F238E27FC236}">
                <a16:creationId xmlns:a16="http://schemas.microsoft.com/office/drawing/2014/main" id="{529E3946-F799-167B-F721-E9E6DB28C71E}"/>
              </a:ext>
            </a:extLst>
          </p:cNvPr>
          <p:cNvPicPr>
            <a:picLocks noChangeAspect="1"/>
          </p:cNvPicPr>
          <p:nvPr/>
        </p:nvPicPr>
        <p:blipFill>
          <a:blip r:embed="rId3"/>
          <a:stretch>
            <a:fillRect/>
          </a:stretch>
        </p:blipFill>
        <p:spPr>
          <a:xfrm>
            <a:off x="843687" y="1662792"/>
            <a:ext cx="9948214" cy="2966804"/>
          </a:xfrm>
          <a:prstGeom prst="rect">
            <a:avLst/>
          </a:prstGeom>
        </p:spPr>
      </p:pic>
    </p:spTree>
    <p:extLst>
      <p:ext uri="{BB962C8B-B14F-4D97-AF65-F5344CB8AC3E}">
        <p14:creationId xmlns:p14="http://schemas.microsoft.com/office/powerpoint/2010/main" val="6131679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B0804A1B-1C84-BF3C-0C71-AAAC53D93190}"/>
            </a:ext>
          </a:extLst>
        </p:cNvPr>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2B33B80C-DC77-5522-3B63-5F074878472B}"/>
              </a:ext>
            </a:extLst>
          </p:cNvPr>
          <p:cNvSpPr/>
          <p:nvPr/>
        </p:nvSpPr>
        <p:spPr>
          <a:xfrm>
            <a:off x="843685" y="5223109"/>
            <a:ext cx="10352633" cy="1125411"/>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5" name="Rectangle: Rounded Corners 4">
            <a:extLst>
              <a:ext uri="{FF2B5EF4-FFF2-40B4-BE49-F238E27FC236}">
                <a16:creationId xmlns:a16="http://schemas.microsoft.com/office/drawing/2014/main" id="{D16877FC-88D5-AD92-07AA-998C7DC3C81F}"/>
              </a:ext>
            </a:extLst>
          </p:cNvPr>
          <p:cNvSpPr/>
          <p:nvPr/>
        </p:nvSpPr>
        <p:spPr>
          <a:xfrm>
            <a:off x="437475" y="270693"/>
            <a:ext cx="6420525" cy="1013934"/>
          </a:xfrm>
          <a:prstGeom prst="roundRect">
            <a:avLst>
              <a:gd name="adj" fmla="val 10000"/>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2" name="Title 1">
            <a:extLst>
              <a:ext uri="{FF2B5EF4-FFF2-40B4-BE49-F238E27FC236}">
                <a16:creationId xmlns:a16="http://schemas.microsoft.com/office/drawing/2014/main" id="{6DE82CC7-0E00-0B59-CCCB-1C84C8FFC00F}"/>
              </a:ext>
            </a:extLst>
          </p:cNvPr>
          <p:cNvSpPr>
            <a:spLocks noGrp="1"/>
          </p:cNvSpPr>
          <p:nvPr>
            <p:ph type="title"/>
          </p:nvPr>
        </p:nvSpPr>
        <p:spPr>
          <a:xfrm>
            <a:off x="437475" y="509480"/>
            <a:ext cx="6420525" cy="660400"/>
          </a:xfrm>
        </p:spPr>
        <p:txBody>
          <a:bodyPr>
            <a:normAutofit fontScale="90000"/>
          </a:bodyPr>
          <a:lstStyle/>
          <a:p>
            <a:r>
              <a:rPr lang="en-US" dirty="0">
                <a:solidFill>
                  <a:srgbClr val="169C9A"/>
                </a:solidFill>
              </a:rPr>
              <a:t>Insights and Recommendations</a:t>
            </a:r>
          </a:p>
        </p:txBody>
      </p:sp>
      <p:sp>
        <p:nvSpPr>
          <p:cNvPr id="8" name="TextBox 7">
            <a:extLst>
              <a:ext uri="{FF2B5EF4-FFF2-40B4-BE49-F238E27FC236}">
                <a16:creationId xmlns:a16="http://schemas.microsoft.com/office/drawing/2014/main" id="{7C50E5CB-ACE1-4CC3-AD9E-83F88208C662}"/>
              </a:ext>
            </a:extLst>
          </p:cNvPr>
          <p:cNvSpPr txBox="1"/>
          <p:nvPr/>
        </p:nvSpPr>
        <p:spPr>
          <a:xfrm>
            <a:off x="1045894" y="5324149"/>
            <a:ext cx="9948214" cy="923330"/>
          </a:xfrm>
          <a:prstGeom prst="rect">
            <a:avLst/>
          </a:prstGeom>
          <a:noFill/>
        </p:spPr>
        <p:txBody>
          <a:bodyPr wrap="square" rtlCol="0">
            <a:spAutoFit/>
          </a:bodyPr>
          <a:lstStyle/>
          <a:p>
            <a:r>
              <a:rPr lang="en-US" dirty="0">
                <a:solidFill>
                  <a:srgbClr val="169C9A"/>
                </a:solidFill>
              </a:rPr>
              <a:t>These scatter plots shows how sales rank is decreasing as the discount increases in the three products. I recommend PHILIPS company to increase discounts in a manner that decreasing sales rank but preserving only potential loss to achieve high reward in the future</a:t>
            </a:r>
          </a:p>
        </p:txBody>
      </p:sp>
      <p:pic>
        <p:nvPicPr>
          <p:cNvPr id="6" name="Picture 5">
            <a:extLst>
              <a:ext uri="{FF2B5EF4-FFF2-40B4-BE49-F238E27FC236}">
                <a16:creationId xmlns:a16="http://schemas.microsoft.com/office/drawing/2014/main" id="{7427CFEF-9CA9-D8DA-7488-B54617EE8F17}"/>
              </a:ext>
            </a:extLst>
          </p:cNvPr>
          <p:cNvPicPr>
            <a:picLocks noChangeAspect="1"/>
          </p:cNvPicPr>
          <p:nvPr/>
        </p:nvPicPr>
        <p:blipFill>
          <a:blip r:embed="rId3"/>
          <a:stretch>
            <a:fillRect/>
          </a:stretch>
        </p:blipFill>
        <p:spPr>
          <a:xfrm>
            <a:off x="177414" y="1385667"/>
            <a:ext cx="3813693" cy="2357706"/>
          </a:xfrm>
          <a:prstGeom prst="rect">
            <a:avLst/>
          </a:prstGeom>
        </p:spPr>
      </p:pic>
      <p:pic>
        <p:nvPicPr>
          <p:cNvPr id="10" name="Picture 9">
            <a:extLst>
              <a:ext uri="{FF2B5EF4-FFF2-40B4-BE49-F238E27FC236}">
                <a16:creationId xmlns:a16="http://schemas.microsoft.com/office/drawing/2014/main" id="{565E0023-76B7-3226-8D8F-F94C59A04A36}"/>
              </a:ext>
            </a:extLst>
          </p:cNvPr>
          <p:cNvPicPr>
            <a:picLocks noChangeAspect="1"/>
          </p:cNvPicPr>
          <p:nvPr/>
        </p:nvPicPr>
        <p:blipFill>
          <a:blip r:embed="rId4"/>
          <a:stretch>
            <a:fillRect/>
          </a:stretch>
        </p:blipFill>
        <p:spPr>
          <a:xfrm>
            <a:off x="7280317" y="1284627"/>
            <a:ext cx="4696700" cy="2357705"/>
          </a:xfrm>
          <a:prstGeom prst="rect">
            <a:avLst/>
          </a:prstGeom>
        </p:spPr>
      </p:pic>
      <p:pic>
        <p:nvPicPr>
          <p:cNvPr id="13" name="Picture 12">
            <a:extLst>
              <a:ext uri="{FF2B5EF4-FFF2-40B4-BE49-F238E27FC236}">
                <a16:creationId xmlns:a16="http://schemas.microsoft.com/office/drawing/2014/main" id="{0C25E7CD-0ABC-C32F-56B4-D18828924C91}"/>
              </a:ext>
            </a:extLst>
          </p:cNvPr>
          <p:cNvPicPr>
            <a:picLocks noChangeAspect="1"/>
          </p:cNvPicPr>
          <p:nvPr/>
        </p:nvPicPr>
        <p:blipFill>
          <a:blip r:embed="rId5"/>
          <a:stretch>
            <a:fillRect/>
          </a:stretch>
        </p:blipFill>
        <p:spPr>
          <a:xfrm>
            <a:off x="3991107" y="3049248"/>
            <a:ext cx="3787468" cy="2072820"/>
          </a:xfrm>
          <a:prstGeom prst="rect">
            <a:avLst/>
          </a:prstGeom>
          <a:ln>
            <a:solidFill>
              <a:schemeClr val="tx2"/>
            </a:solidFill>
          </a:ln>
        </p:spPr>
      </p:pic>
    </p:spTree>
    <p:extLst>
      <p:ext uri="{BB962C8B-B14F-4D97-AF65-F5344CB8AC3E}">
        <p14:creationId xmlns:p14="http://schemas.microsoft.com/office/powerpoint/2010/main" val="2909271419"/>
      </p:ext>
    </p:extLst>
  </p:cSld>
  <p:clrMapOvr>
    <a:masterClrMapping/>
  </p:clrMapOvr>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docProps/app.xml><?xml version="1.0" encoding="utf-8"?>
<Properties xmlns="http://schemas.openxmlformats.org/officeDocument/2006/extended-properties" xmlns:vt="http://schemas.openxmlformats.org/officeDocument/2006/docPropsVTypes">
  <TotalTime>1155</TotalTime>
  <Words>1215</Words>
  <Application>Microsoft Office PowerPoint</Application>
  <PresentationFormat>Widescreen</PresentationFormat>
  <Paragraphs>102</Paragraphs>
  <Slides>16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Neue Haas Grotesk Text Pro</vt:lpstr>
      <vt:lpstr>VanillaVTI</vt:lpstr>
      <vt:lpstr>Philips Products Analysis And Decision Making</vt:lpstr>
      <vt:lpstr>Introduction</vt:lpstr>
      <vt:lpstr>Data of the three products</vt:lpstr>
      <vt:lpstr>Data Description and Relevance</vt:lpstr>
      <vt:lpstr>Tools and Technologies Used</vt:lpstr>
      <vt:lpstr>Data science solution Flowchart</vt:lpstr>
      <vt:lpstr>Insights and Recommendations</vt:lpstr>
      <vt:lpstr>Insights and Recommendations</vt:lpstr>
      <vt:lpstr>Insights and Recommendations</vt:lpstr>
      <vt:lpstr>Insights and Recommendations</vt:lpstr>
      <vt:lpstr>Insights and Recommendations</vt:lpstr>
      <vt:lpstr>Insights and Recommendations (Bullet Points)</vt:lpstr>
      <vt:lpstr>Evaluation of my data science solutions (Against user and business requirements)</vt:lpstr>
      <vt:lpstr>Evaluation of my data science solutions (Gaps and potential improvements)</vt:lpstr>
      <vt:lpstr>Social implication of using data in Philips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ABDALLAH ALDOUS</dc:creator>
  <cp:lastModifiedBy>ABDALLAH ALDOUS</cp:lastModifiedBy>
  <cp:revision>34</cp:revision>
  <dcterms:created xsi:type="dcterms:W3CDTF">2025-05-17T22:39:07Z</dcterms:created>
  <dcterms:modified xsi:type="dcterms:W3CDTF">2025-09-16T21:29:34Z</dcterms:modified>
</cp:coreProperties>
</file>

<file path=docProps/thumbnail.jpeg>
</file>